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4"/>
  </p:sldMasterIdLst>
  <p:notesMasterIdLst>
    <p:notesMasterId r:id="rId52"/>
  </p:notesMasterIdLst>
  <p:handoutMasterIdLst>
    <p:handoutMasterId r:id="rId53"/>
  </p:handoutMasterIdLst>
  <p:sldIdLst>
    <p:sldId id="2862" r:id="rId5"/>
    <p:sldId id="324" r:id="rId6"/>
    <p:sldId id="2856" r:id="rId7"/>
    <p:sldId id="2857" r:id="rId8"/>
    <p:sldId id="2872" r:id="rId9"/>
    <p:sldId id="2815" r:id="rId10"/>
    <p:sldId id="2861" r:id="rId11"/>
    <p:sldId id="2817" r:id="rId12"/>
    <p:sldId id="2818" r:id="rId13"/>
    <p:sldId id="260" r:id="rId14"/>
    <p:sldId id="2824" r:id="rId15"/>
    <p:sldId id="294" r:id="rId16"/>
    <p:sldId id="261" r:id="rId17"/>
    <p:sldId id="263" r:id="rId18"/>
    <p:sldId id="2828" r:id="rId19"/>
    <p:sldId id="2829" r:id="rId20"/>
    <p:sldId id="2866" r:id="rId21"/>
    <p:sldId id="2781" r:id="rId22"/>
    <p:sldId id="2867" r:id="rId23"/>
    <p:sldId id="2831" r:id="rId24"/>
    <p:sldId id="2834" r:id="rId25"/>
    <p:sldId id="2835" r:id="rId26"/>
    <p:sldId id="2830" r:id="rId27"/>
    <p:sldId id="2833" r:id="rId28"/>
    <p:sldId id="2870" r:id="rId29"/>
    <p:sldId id="2863" r:id="rId30"/>
    <p:sldId id="2864" r:id="rId31"/>
    <p:sldId id="2876" r:id="rId32"/>
    <p:sldId id="2874" r:id="rId33"/>
    <p:sldId id="2839" r:id="rId34"/>
    <p:sldId id="2821" r:id="rId35"/>
    <p:sldId id="2820" r:id="rId36"/>
    <p:sldId id="2822" r:id="rId37"/>
    <p:sldId id="2823" r:id="rId38"/>
    <p:sldId id="2877" r:id="rId39"/>
    <p:sldId id="2841" r:id="rId40"/>
    <p:sldId id="2875" r:id="rId41"/>
    <p:sldId id="2842" r:id="rId42"/>
    <p:sldId id="2843" r:id="rId43"/>
    <p:sldId id="2873" r:id="rId44"/>
    <p:sldId id="2871" r:id="rId45"/>
    <p:sldId id="2847" r:id="rId46"/>
    <p:sldId id="2848" r:id="rId47"/>
    <p:sldId id="2852" r:id="rId48"/>
    <p:sldId id="2851" r:id="rId49"/>
    <p:sldId id="2853" r:id="rId50"/>
    <p:sldId id="2854" r:id="rId5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99"/>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4660"/>
  </p:normalViewPr>
  <p:slideViewPr>
    <p:cSldViewPr snapToGrid="0">
      <p:cViewPr varScale="1">
        <p:scale>
          <a:sx n="115" d="100"/>
          <a:sy n="115" d="100"/>
        </p:scale>
        <p:origin x="414" y="102"/>
      </p:cViewPr>
      <p:guideLst/>
    </p:cSldViewPr>
  </p:slideViewPr>
  <p:notesTextViewPr>
    <p:cViewPr>
      <p:scale>
        <a:sx n="1" d="1"/>
        <a:sy n="1" d="1"/>
      </p:scale>
      <p:origin x="0" y="0"/>
    </p:cViewPr>
  </p:notesTextViewPr>
  <p:sorterViewPr>
    <p:cViewPr varScale="1">
      <p:scale>
        <a:sx n="100" d="100"/>
        <a:sy n="100" d="100"/>
      </p:scale>
      <p:origin x="0" y="-89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3.png"/><Relationship Id="rId4" Type="http://schemas.openxmlformats.org/officeDocument/2006/relationships/image" Target="../media/image14.svg"/></Relationships>
</file>

<file path=ppt/diagrams/_rels/data6.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0.png"/><Relationship Id="rId6" Type="http://schemas.openxmlformats.org/officeDocument/2006/relationships/image" Target="../media/image48.svg"/><Relationship Id="rId11" Type="http://schemas.openxmlformats.org/officeDocument/2006/relationships/image" Target="../media/image45.png"/><Relationship Id="rId5" Type="http://schemas.openxmlformats.org/officeDocument/2006/relationships/image" Target="../media/image42.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4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3.png"/><Relationship Id="rId4" Type="http://schemas.openxmlformats.org/officeDocument/2006/relationships/image" Target="../media/image14.svg"/></Relationships>
</file>

<file path=ppt/diagrams/_rels/drawing6.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0.png"/><Relationship Id="rId6" Type="http://schemas.openxmlformats.org/officeDocument/2006/relationships/image" Target="../media/image48.svg"/><Relationship Id="rId11" Type="http://schemas.openxmlformats.org/officeDocument/2006/relationships/image" Target="../media/image45.png"/><Relationship Id="rId5" Type="http://schemas.openxmlformats.org/officeDocument/2006/relationships/image" Target="../media/image42.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0C49D0-C5C6-4F79-BB27-70E640F70A3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5C9F37C-06CD-49D9-A5A2-34811E7BC2F4}">
      <dgm:prSet custT="1"/>
      <dgm:spPr/>
      <dgm:t>
        <a:bodyPr/>
        <a:lstStyle/>
        <a:p>
          <a:pPr>
            <a:lnSpc>
              <a:spcPct val="100000"/>
            </a:lnSpc>
          </a:pPr>
          <a:r>
            <a:rPr lang="en-US" sz="2400" b="1" dirty="0">
              <a:solidFill>
                <a:srgbClr val="002060"/>
              </a:solidFill>
            </a:rPr>
            <a:t>Nursing approach that focuses on</a:t>
          </a:r>
          <a:r>
            <a:rPr lang="en-US" sz="2400" b="1" i="1" dirty="0">
              <a:solidFill>
                <a:srgbClr val="002060"/>
              </a:solidFill>
            </a:rPr>
            <a:t> </a:t>
          </a:r>
          <a:r>
            <a:rPr lang="en-US" sz="2400" b="1" i="1" dirty="0">
              <a:solidFill>
                <a:schemeClr val="accent1">
                  <a:lumMod val="75000"/>
                </a:schemeClr>
              </a:solidFill>
            </a:rPr>
            <a:t>healing the whole </a:t>
          </a:r>
          <a:r>
            <a:rPr lang="en-US" sz="2400" b="1" i="1" dirty="0">
              <a:solidFill>
                <a:srgbClr val="002060"/>
              </a:solidFill>
            </a:rPr>
            <a:t>person</a:t>
          </a:r>
          <a:endParaRPr lang="en-US" sz="2400" dirty="0">
            <a:solidFill>
              <a:srgbClr val="002060"/>
            </a:solidFill>
          </a:endParaRPr>
        </a:p>
      </dgm:t>
    </dgm:pt>
    <dgm:pt modelId="{26FBCBB2-0375-4303-B8C3-334154C669DC}" type="parTrans" cxnId="{FF16D5F8-7F2A-4936-ABD9-877789F5D28D}">
      <dgm:prSet/>
      <dgm:spPr/>
      <dgm:t>
        <a:bodyPr/>
        <a:lstStyle/>
        <a:p>
          <a:endParaRPr lang="en-US"/>
        </a:p>
      </dgm:t>
    </dgm:pt>
    <dgm:pt modelId="{2F8DC61D-A873-4237-9AB9-8AFECE415AFF}" type="sibTrans" cxnId="{FF16D5F8-7F2A-4936-ABD9-877789F5D28D}">
      <dgm:prSet/>
      <dgm:spPr/>
      <dgm:t>
        <a:bodyPr/>
        <a:lstStyle/>
        <a:p>
          <a:endParaRPr lang="en-US"/>
        </a:p>
      </dgm:t>
    </dgm:pt>
    <dgm:pt modelId="{0733B17B-7C7E-41D0-A918-15DE667589EF}">
      <dgm:prSet custT="1"/>
      <dgm:spPr/>
      <dgm:t>
        <a:bodyPr/>
        <a:lstStyle/>
        <a:p>
          <a:pPr>
            <a:lnSpc>
              <a:spcPct val="100000"/>
            </a:lnSpc>
          </a:pPr>
          <a:r>
            <a:rPr lang="en-US" sz="2400" b="1" i="1" dirty="0">
              <a:solidFill>
                <a:schemeClr val="accent1">
                  <a:lumMod val="75000"/>
                </a:schemeClr>
              </a:solidFill>
            </a:rPr>
            <a:t>Honors</a:t>
          </a:r>
          <a:r>
            <a:rPr lang="en-US" sz="2400" b="1" dirty="0">
              <a:solidFill>
                <a:srgbClr val="002060"/>
              </a:solidFill>
            </a:rPr>
            <a:t> relationship-centered care and the interconnectedness of self, others, nature, and spirituality </a:t>
          </a:r>
          <a:endParaRPr lang="en-US" sz="2400" dirty="0">
            <a:solidFill>
              <a:srgbClr val="002060"/>
            </a:solidFill>
          </a:endParaRPr>
        </a:p>
      </dgm:t>
    </dgm:pt>
    <dgm:pt modelId="{6CDCF850-4852-4880-9C1C-32E4BAA421E5}" type="parTrans" cxnId="{3A6B8D66-94AC-4C27-98E8-FF61A0237664}">
      <dgm:prSet/>
      <dgm:spPr/>
      <dgm:t>
        <a:bodyPr/>
        <a:lstStyle/>
        <a:p>
          <a:endParaRPr lang="en-US"/>
        </a:p>
      </dgm:t>
    </dgm:pt>
    <dgm:pt modelId="{2458BAD8-CDC5-41B5-A558-C4A4DBF7470A}" type="sibTrans" cxnId="{3A6B8D66-94AC-4C27-98E8-FF61A0237664}">
      <dgm:prSet/>
      <dgm:spPr/>
      <dgm:t>
        <a:bodyPr/>
        <a:lstStyle/>
        <a:p>
          <a:endParaRPr lang="en-US"/>
        </a:p>
      </dgm:t>
    </dgm:pt>
    <dgm:pt modelId="{4E29810C-F881-49B6-B634-F4850C0D7E29}">
      <dgm:prSet custT="1"/>
      <dgm:spPr/>
      <dgm:t>
        <a:bodyPr/>
        <a:lstStyle/>
        <a:p>
          <a:pPr>
            <a:lnSpc>
              <a:spcPct val="100000"/>
            </a:lnSpc>
          </a:pPr>
          <a:r>
            <a:rPr lang="en-US" sz="2400" b="1" i="1" dirty="0">
              <a:solidFill>
                <a:schemeClr val="accent1">
                  <a:lumMod val="75000"/>
                </a:schemeClr>
              </a:solidFill>
            </a:rPr>
            <a:t>Promotes and optimizes </a:t>
          </a:r>
          <a:r>
            <a:rPr lang="en-US" sz="2400" b="1" dirty="0">
              <a:solidFill>
                <a:srgbClr val="002060"/>
              </a:solidFill>
            </a:rPr>
            <a:t>health and wellness and incorporates  integrative, complementary, and alternative approaches</a:t>
          </a:r>
          <a:endParaRPr lang="en-US" sz="2400" dirty="0">
            <a:solidFill>
              <a:srgbClr val="002060"/>
            </a:solidFill>
          </a:endParaRPr>
        </a:p>
      </dgm:t>
    </dgm:pt>
    <dgm:pt modelId="{F9362BFE-519B-4C3A-BCB8-64417F30DD82}" type="parTrans" cxnId="{65EDFF2A-DAED-4078-9E58-FE80E6836EA2}">
      <dgm:prSet/>
      <dgm:spPr/>
      <dgm:t>
        <a:bodyPr/>
        <a:lstStyle/>
        <a:p>
          <a:endParaRPr lang="en-US"/>
        </a:p>
      </dgm:t>
    </dgm:pt>
    <dgm:pt modelId="{6E0268A3-DE50-4336-BDB2-F2E474AE0F26}" type="sibTrans" cxnId="{65EDFF2A-DAED-4078-9E58-FE80E6836EA2}">
      <dgm:prSet/>
      <dgm:spPr/>
      <dgm:t>
        <a:bodyPr/>
        <a:lstStyle/>
        <a:p>
          <a:endParaRPr lang="en-US"/>
        </a:p>
      </dgm:t>
    </dgm:pt>
    <dgm:pt modelId="{BF09546D-ACFE-438A-AFF6-025E7E6DCF6F}" type="pres">
      <dgm:prSet presAssocID="{330C49D0-C5C6-4F79-BB27-70E640F70A3F}" presName="root" presStyleCnt="0">
        <dgm:presLayoutVars>
          <dgm:dir/>
          <dgm:resizeHandles val="exact"/>
        </dgm:presLayoutVars>
      </dgm:prSet>
      <dgm:spPr/>
      <dgm:t>
        <a:bodyPr/>
        <a:lstStyle/>
        <a:p>
          <a:endParaRPr lang="en-US"/>
        </a:p>
      </dgm:t>
    </dgm:pt>
    <dgm:pt modelId="{5612665D-08A3-495A-8B88-97DB034DB48B}" type="pres">
      <dgm:prSet presAssocID="{05C9F37C-06CD-49D9-A5A2-34811E7BC2F4}" presName="compNode" presStyleCnt="0"/>
      <dgm:spPr/>
    </dgm:pt>
    <dgm:pt modelId="{13E17B8B-6B68-43BD-8C7A-B0FFADF0B14C}" type="pres">
      <dgm:prSet presAssocID="{05C9F37C-06CD-49D9-A5A2-34811E7BC2F4}" presName="bgRect" presStyleLbl="bgShp" presStyleIdx="0" presStyleCnt="3"/>
      <dgm:spPr/>
    </dgm:pt>
    <dgm:pt modelId="{9860CAFB-8746-4977-97DA-B422C90CBCC6}" type="pres">
      <dgm:prSet presAssocID="{05C9F37C-06CD-49D9-A5A2-34811E7BC2F4}" presName="iconRect" presStyleLbl="node1" presStyleIdx="0" presStyleCnt="3"/>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dgm:spPr>
      <dgm:t>
        <a:bodyPr/>
        <a:lstStyle/>
        <a:p>
          <a:endParaRPr lang="en-US"/>
        </a:p>
      </dgm:t>
      <dgm:extLst>
        <a:ext uri="{E40237B7-FDA0-4F09-8148-C483321AD2D9}">
          <dgm14:cNvPr xmlns:dgm14="http://schemas.microsoft.com/office/drawing/2010/diagram" id="0" name="" descr="Stethoscope"/>
        </a:ext>
      </dgm:extLst>
    </dgm:pt>
    <dgm:pt modelId="{0C3C9402-A292-49D8-9660-8EE5AD8EDBDA}" type="pres">
      <dgm:prSet presAssocID="{05C9F37C-06CD-49D9-A5A2-34811E7BC2F4}" presName="spaceRect" presStyleCnt="0"/>
      <dgm:spPr/>
    </dgm:pt>
    <dgm:pt modelId="{60C754DE-40A2-4DED-837F-3504F28A8387}" type="pres">
      <dgm:prSet presAssocID="{05C9F37C-06CD-49D9-A5A2-34811E7BC2F4}" presName="parTx" presStyleLbl="revTx" presStyleIdx="0" presStyleCnt="3">
        <dgm:presLayoutVars>
          <dgm:chMax val="0"/>
          <dgm:chPref val="0"/>
        </dgm:presLayoutVars>
      </dgm:prSet>
      <dgm:spPr/>
      <dgm:t>
        <a:bodyPr/>
        <a:lstStyle/>
        <a:p>
          <a:endParaRPr lang="en-US"/>
        </a:p>
      </dgm:t>
    </dgm:pt>
    <dgm:pt modelId="{B3201839-4203-4A91-906E-7C3FD8971947}" type="pres">
      <dgm:prSet presAssocID="{2F8DC61D-A873-4237-9AB9-8AFECE415AFF}" presName="sibTrans" presStyleCnt="0"/>
      <dgm:spPr/>
    </dgm:pt>
    <dgm:pt modelId="{F431E36E-AA15-49D3-8F9D-44914D061100}" type="pres">
      <dgm:prSet presAssocID="{0733B17B-7C7E-41D0-A918-15DE667589EF}" presName="compNode" presStyleCnt="0"/>
      <dgm:spPr/>
    </dgm:pt>
    <dgm:pt modelId="{C0FB1AD4-D961-49AB-8CD2-0DF52B51B3A0}" type="pres">
      <dgm:prSet presAssocID="{0733B17B-7C7E-41D0-A918-15DE667589EF}" presName="bgRect" presStyleLbl="bgShp" presStyleIdx="1" presStyleCnt="3"/>
      <dgm:spPr/>
    </dgm:pt>
    <dgm:pt modelId="{086BFA76-8757-4E5B-977A-253A88293C9E}" type="pres">
      <dgm:prSet presAssocID="{0733B17B-7C7E-41D0-A918-15DE667589E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dgm:spPr>
      <dgm:t>
        <a:bodyPr/>
        <a:lstStyle/>
        <a:p>
          <a:endParaRPr lang="en-US"/>
        </a:p>
      </dgm:t>
      <dgm:extLst>
        <a:ext uri="{E40237B7-FDA0-4F09-8148-C483321AD2D9}">
          <dgm14:cNvPr xmlns:dgm14="http://schemas.microsoft.com/office/drawing/2010/diagram" id="0" name="" descr="Cycle with People"/>
        </a:ext>
      </dgm:extLst>
    </dgm:pt>
    <dgm:pt modelId="{6CB545F2-DB2E-4330-B27A-F280FB197507}" type="pres">
      <dgm:prSet presAssocID="{0733B17B-7C7E-41D0-A918-15DE667589EF}" presName="spaceRect" presStyleCnt="0"/>
      <dgm:spPr/>
    </dgm:pt>
    <dgm:pt modelId="{A450F397-F32A-47E8-A78C-5306812C92FE}" type="pres">
      <dgm:prSet presAssocID="{0733B17B-7C7E-41D0-A918-15DE667589EF}" presName="parTx" presStyleLbl="revTx" presStyleIdx="1" presStyleCnt="3">
        <dgm:presLayoutVars>
          <dgm:chMax val="0"/>
          <dgm:chPref val="0"/>
        </dgm:presLayoutVars>
      </dgm:prSet>
      <dgm:spPr/>
      <dgm:t>
        <a:bodyPr/>
        <a:lstStyle/>
        <a:p>
          <a:endParaRPr lang="en-US"/>
        </a:p>
      </dgm:t>
    </dgm:pt>
    <dgm:pt modelId="{D7AD12DC-DA58-4A8A-B1A1-B29BFECD3639}" type="pres">
      <dgm:prSet presAssocID="{2458BAD8-CDC5-41B5-A558-C4A4DBF7470A}" presName="sibTrans" presStyleCnt="0"/>
      <dgm:spPr/>
    </dgm:pt>
    <dgm:pt modelId="{2ABDB126-1210-483C-9A36-F73728E6CC95}" type="pres">
      <dgm:prSet presAssocID="{4E29810C-F881-49B6-B634-F4850C0D7E29}" presName="compNode" presStyleCnt="0"/>
      <dgm:spPr/>
    </dgm:pt>
    <dgm:pt modelId="{B8AD134E-75F2-450A-B471-28738125A252}" type="pres">
      <dgm:prSet presAssocID="{4E29810C-F881-49B6-B634-F4850C0D7E29}" presName="bgRect" presStyleLbl="bgShp" presStyleIdx="2" presStyleCnt="3"/>
      <dgm:spPr/>
    </dgm:pt>
    <dgm:pt modelId="{2975F234-F963-4A7D-98A1-5DF8D2D9BCB7}" type="pres">
      <dgm:prSet presAssocID="{4E29810C-F881-49B6-B634-F4850C0D7E29}" presName="iconRect" presStyleLbl="node1" presStyleIdx="2" presStyleCnt="3"/>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dgm:spPr>
      <dgm:t>
        <a:bodyPr/>
        <a:lstStyle/>
        <a:p>
          <a:endParaRPr lang="en-US"/>
        </a:p>
      </dgm:t>
      <dgm:extLst>
        <a:ext uri="{E40237B7-FDA0-4F09-8148-C483321AD2D9}">
          <dgm14:cNvPr xmlns:dgm14="http://schemas.microsoft.com/office/drawing/2010/diagram" id="0" name="" descr="Open Hand with Plant"/>
        </a:ext>
      </dgm:extLst>
    </dgm:pt>
    <dgm:pt modelId="{4A29ED3F-0D67-4D5F-976B-E8FD8523749D}" type="pres">
      <dgm:prSet presAssocID="{4E29810C-F881-49B6-B634-F4850C0D7E29}" presName="spaceRect" presStyleCnt="0"/>
      <dgm:spPr/>
    </dgm:pt>
    <dgm:pt modelId="{CBA361B3-AA5B-4909-86AA-683A331EA088}" type="pres">
      <dgm:prSet presAssocID="{4E29810C-F881-49B6-B634-F4850C0D7E29}" presName="parTx" presStyleLbl="revTx" presStyleIdx="2" presStyleCnt="3">
        <dgm:presLayoutVars>
          <dgm:chMax val="0"/>
          <dgm:chPref val="0"/>
        </dgm:presLayoutVars>
      </dgm:prSet>
      <dgm:spPr/>
      <dgm:t>
        <a:bodyPr/>
        <a:lstStyle/>
        <a:p>
          <a:endParaRPr lang="en-US"/>
        </a:p>
      </dgm:t>
    </dgm:pt>
  </dgm:ptLst>
  <dgm:cxnLst>
    <dgm:cxn modelId="{65EDFF2A-DAED-4078-9E58-FE80E6836EA2}" srcId="{330C49D0-C5C6-4F79-BB27-70E640F70A3F}" destId="{4E29810C-F881-49B6-B634-F4850C0D7E29}" srcOrd="2" destOrd="0" parTransId="{F9362BFE-519B-4C3A-BCB8-64417F30DD82}" sibTransId="{6E0268A3-DE50-4336-BDB2-F2E474AE0F26}"/>
    <dgm:cxn modelId="{7EDC9F49-7688-4136-B758-BD64F78C1652}" type="presOf" srcId="{0733B17B-7C7E-41D0-A918-15DE667589EF}" destId="{A450F397-F32A-47E8-A78C-5306812C92FE}" srcOrd="0" destOrd="0" presId="urn:microsoft.com/office/officeart/2018/2/layout/IconVerticalSolidList"/>
    <dgm:cxn modelId="{A27EF636-7DAD-43DE-80E0-5CC2106D6344}" type="presOf" srcId="{05C9F37C-06CD-49D9-A5A2-34811E7BC2F4}" destId="{60C754DE-40A2-4DED-837F-3504F28A8387}" srcOrd="0" destOrd="0" presId="urn:microsoft.com/office/officeart/2018/2/layout/IconVerticalSolidList"/>
    <dgm:cxn modelId="{FF16D5F8-7F2A-4936-ABD9-877789F5D28D}" srcId="{330C49D0-C5C6-4F79-BB27-70E640F70A3F}" destId="{05C9F37C-06CD-49D9-A5A2-34811E7BC2F4}" srcOrd="0" destOrd="0" parTransId="{26FBCBB2-0375-4303-B8C3-334154C669DC}" sibTransId="{2F8DC61D-A873-4237-9AB9-8AFECE415AFF}"/>
    <dgm:cxn modelId="{3A6B8D66-94AC-4C27-98E8-FF61A0237664}" srcId="{330C49D0-C5C6-4F79-BB27-70E640F70A3F}" destId="{0733B17B-7C7E-41D0-A918-15DE667589EF}" srcOrd="1" destOrd="0" parTransId="{6CDCF850-4852-4880-9C1C-32E4BAA421E5}" sibTransId="{2458BAD8-CDC5-41B5-A558-C4A4DBF7470A}"/>
    <dgm:cxn modelId="{4D5DE482-5C40-498B-AA93-A7B09CCC1427}" type="presOf" srcId="{330C49D0-C5C6-4F79-BB27-70E640F70A3F}" destId="{BF09546D-ACFE-438A-AFF6-025E7E6DCF6F}" srcOrd="0" destOrd="0" presId="urn:microsoft.com/office/officeart/2018/2/layout/IconVerticalSolidList"/>
    <dgm:cxn modelId="{D6065DA0-4CF9-4445-AB33-CE94D8A90015}" type="presOf" srcId="{4E29810C-F881-49B6-B634-F4850C0D7E29}" destId="{CBA361B3-AA5B-4909-86AA-683A331EA088}" srcOrd="0" destOrd="0" presId="urn:microsoft.com/office/officeart/2018/2/layout/IconVerticalSolidList"/>
    <dgm:cxn modelId="{7B15CF35-FFBB-4C0F-B855-218DF443FB03}" type="presParOf" srcId="{BF09546D-ACFE-438A-AFF6-025E7E6DCF6F}" destId="{5612665D-08A3-495A-8B88-97DB034DB48B}" srcOrd="0" destOrd="0" presId="urn:microsoft.com/office/officeart/2018/2/layout/IconVerticalSolidList"/>
    <dgm:cxn modelId="{7832FAE6-8063-42B1-A46E-FD62637C252F}" type="presParOf" srcId="{5612665D-08A3-495A-8B88-97DB034DB48B}" destId="{13E17B8B-6B68-43BD-8C7A-B0FFADF0B14C}" srcOrd="0" destOrd="0" presId="urn:microsoft.com/office/officeart/2018/2/layout/IconVerticalSolidList"/>
    <dgm:cxn modelId="{C5661367-6FA6-478C-BEFC-A5DCD10E19B1}" type="presParOf" srcId="{5612665D-08A3-495A-8B88-97DB034DB48B}" destId="{9860CAFB-8746-4977-97DA-B422C90CBCC6}" srcOrd="1" destOrd="0" presId="urn:microsoft.com/office/officeart/2018/2/layout/IconVerticalSolidList"/>
    <dgm:cxn modelId="{58ABB083-2B0C-497D-82FC-54F9018962CC}" type="presParOf" srcId="{5612665D-08A3-495A-8B88-97DB034DB48B}" destId="{0C3C9402-A292-49D8-9660-8EE5AD8EDBDA}" srcOrd="2" destOrd="0" presId="urn:microsoft.com/office/officeart/2018/2/layout/IconVerticalSolidList"/>
    <dgm:cxn modelId="{883ACCE4-8858-4A3E-B672-F73EAF3879A0}" type="presParOf" srcId="{5612665D-08A3-495A-8B88-97DB034DB48B}" destId="{60C754DE-40A2-4DED-837F-3504F28A8387}" srcOrd="3" destOrd="0" presId="urn:microsoft.com/office/officeart/2018/2/layout/IconVerticalSolidList"/>
    <dgm:cxn modelId="{637AE1F9-0B22-43A7-A136-31DACD2C08B8}" type="presParOf" srcId="{BF09546D-ACFE-438A-AFF6-025E7E6DCF6F}" destId="{B3201839-4203-4A91-906E-7C3FD8971947}" srcOrd="1" destOrd="0" presId="urn:microsoft.com/office/officeart/2018/2/layout/IconVerticalSolidList"/>
    <dgm:cxn modelId="{7AB62BFF-360B-4CC9-9A6B-977098366114}" type="presParOf" srcId="{BF09546D-ACFE-438A-AFF6-025E7E6DCF6F}" destId="{F431E36E-AA15-49D3-8F9D-44914D061100}" srcOrd="2" destOrd="0" presId="urn:microsoft.com/office/officeart/2018/2/layout/IconVerticalSolidList"/>
    <dgm:cxn modelId="{EEBE6FAB-7332-46D1-9F91-4EE5526EE249}" type="presParOf" srcId="{F431E36E-AA15-49D3-8F9D-44914D061100}" destId="{C0FB1AD4-D961-49AB-8CD2-0DF52B51B3A0}" srcOrd="0" destOrd="0" presId="urn:microsoft.com/office/officeart/2018/2/layout/IconVerticalSolidList"/>
    <dgm:cxn modelId="{556709D3-FF71-48B9-B6A2-7D5EFF50AAB5}" type="presParOf" srcId="{F431E36E-AA15-49D3-8F9D-44914D061100}" destId="{086BFA76-8757-4E5B-977A-253A88293C9E}" srcOrd="1" destOrd="0" presId="urn:microsoft.com/office/officeart/2018/2/layout/IconVerticalSolidList"/>
    <dgm:cxn modelId="{62420570-CB3B-4928-919C-0763AA487576}" type="presParOf" srcId="{F431E36E-AA15-49D3-8F9D-44914D061100}" destId="{6CB545F2-DB2E-4330-B27A-F280FB197507}" srcOrd="2" destOrd="0" presId="urn:microsoft.com/office/officeart/2018/2/layout/IconVerticalSolidList"/>
    <dgm:cxn modelId="{7E9ACE58-2692-4AA9-A411-11F5CF77D479}" type="presParOf" srcId="{F431E36E-AA15-49D3-8F9D-44914D061100}" destId="{A450F397-F32A-47E8-A78C-5306812C92FE}" srcOrd="3" destOrd="0" presId="urn:microsoft.com/office/officeart/2018/2/layout/IconVerticalSolidList"/>
    <dgm:cxn modelId="{CCA66D84-1EC4-4E46-B6F4-E4C930C929D2}" type="presParOf" srcId="{BF09546D-ACFE-438A-AFF6-025E7E6DCF6F}" destId="{D7AD12DC-DA58-4A8A-B1A1-B29BFECD3639}" srcOrd="3" destOrd="0" presId="urn:microsoft.com/office/officeart/2018/2/layout/IconVerticalSolidList"/>
    <dgm:cxn modelId="{7C006D62-ED5C-4034-8A61-8C9534460567}" type="presParOf" srcId="{BF09546D-ACFE-438A-AFF6-025E7E6DCF6F}" destId="{2ABDB126-1210-483C-9A36-F73728E6CC95}" srcOrd="4" destOrd="0" presId="urn:microsoft.com/office/officeart/2018/2/layout/IconVerticalSolidList"/>
    <dgm:cxn modelId="{D9E7E243-D3C7-4DD2-ACEE-6D7A8816BA14}" type="presParOf" srcId="{2ABDB126-1210-483C-9A36-F73728E6CC95}" destId="{B8AD134E-75F2-450A-B471-28738125A252}" srcOrd="0" destOrd="0" presId="urn:microsoft.com/office/officeart/2018/2/layout/IconVerticalSolidList"/>
    <dgm:cxn modelId="{BB91C10B-91C1-4165-904B-3EAD494202F2}" type="presParOf" srcId="{2ABDB126-1210-483C-9A36-F73728E6CC95}" destId="{2975F234-F963-4A7D-98A1-5DF8D2D9BCB7}" srcOrd="1" destOrd="0" presId="urn:microsoft.com/office/officeart/2018/2/layout/IconVerticalSolidList"/>
    <dgm:cxn modelId="{CD4E40CE-77E4-4881-904B-45A963261522}" type="presParOf" srcId="{2ABDB126-1210-483C-9A36-F73728E6CC95}" destId="{4A29ED3F-0D67-4D5F-976B-E8FD8523749D}" srcOrd="2" destOrd="0" presId="urn:microsoft.com/office/officeart/2018/2/layout/IconVerticalSolidList"/>
    <dgm:cxn modelId="{CEBA9418-17CA-4725-86AF-0F15F9FEB480}" type="presParOf" srcId="{2ABDB126-1210-483C-9A36-F73728E6CC95}" destId="{CBA361B3-AA5B-4909-86AA-683A331EA08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2878AA-7701-4B01-B7B6-D84BB158E0BF}" type="doc">
      <dgm:prSet loTypeId="urn:microsoft.com/office/officeart/2005/8/layout/vList5" loCatId="list" qsTypeId="urn:microsoft.com/office/officeart/2005/8/quickstyle/3d3" qsCatId="3D" csTypeId="urn:microsoft.com/office/officeart/2005/8/colors/accent5_4" csCatId="accent5" phldr="1"/>
      <dgm:spPr/>
      <dgm:t>
        <a:bodyPr/>
        <a:lstStyle/>
        <a:p>
          <a:endParaRPr lang="en-US"/>
        </a:p>
      </dgm:t>
    </dgm:pt>
    <dgm:pt modelId="{F3646885-EC1C-4B1F-BF77-F0D86B032A53}">
      <dgm:prSet/>
      <dgm:spPr/>
      <dgm:t>
        <a:bodyPr/>
        <a:lstStyle/>
        <a:p>
          <a:r>
            <a:rPr lang="en-US" b="1" dirty="0">
              <a:effectLst>
                <a:outerShdw blurRad="38100" dist="38100" dir="2700000" algn="tl">
                  <a:srgbClr val="000000">
                    <a:alpha val="43137"/>
                  </a:srgbClr>
                </a:outerShdw>
              </a:effectLst>
            </a:rPr>
            <a:t>Initial Idea 2020</a:t>
          </a:r>
        </a:p>
        <a:p>
          <a:r>
            <a:rPr lang="en-US" b="1" dirty="0">
              <a:effectLst>
                <a:outerShdw blurRad="38100" dist="38100" dir="2700000" algn="tl">
                  <a:srgbClr val="000000">
                    <a:alpha val="43137"/>
                  </a:srgbClr>
                </a:outerShdw>
              </a:effectLst>
            </a:rPr>
            <a:t>Kathleen Nationally Certified</a:t>
          </a:r>
        </a:p>
      </dgm:t>
    </dgm:pt>
    <dgm:pt modelId="{76AD1B22-8F99-4255-B346-275B82451E5A}" type="parTrans" cxnId="{14AE6E34-6275-4308-9768-BE6C979D4A41}">
      <dgm:prSet/>
      <dgm:spPr/>
      <dgm:t>
        <a:bodyPr/>
        <a:lstStyle/>
        <a:p>
          <a:endParaRPr lang="en-US"/>
        </a:p>
      </dgm:t>
    </dgm:pt>
    <dgm:pt modelId="{BDD0ED74-18F6-479D-80D1-FB49AF9F392F}" type="sibTrans" cxnId="{14AE6E34-6275-4308-9768-BE6C979D4A41}">
      <dgm:prSet/>
      <dgm:spPr/>
      <dgm:t>
        <a:bodyPr/>
        <a:lstStyle/>
        <a:p>
          <a:endParaRPr lang="en-US"/>
        </a:p>
      </dgm:t>
    </dgm:pt>
    <dgm:pt modelId="{88B81F02-F10D-4245-BB94-9128F6666B30}">
      <dgm:prSet/>
      <dgm:spPr/>
      <dgm:t>
        <a:bodyPr/>
        <a:lstStyle/>
        <a:p>
          <a:r>
            <a:rPr lang="en-US" b="1">
              <a:effectLst>
                <a:outerShdw blurRad="38100" dist="38100" dir="2700000" algn="tl">
                  <a:srgbClr val="000000">
                    <a:alpha val="43137"/>
                  </a:srgbClr>
                </a:outerShdw>
              </a:effectLst>
            </a:rPr>
            <a:t>Building for Sustainability</a:t>
          </a:r>
        </a:p>
      </dgm:t>
    </dgm:pt>
    <dgm:pt modelId="{47B0A85A-5887-4A7F-A221-359D2D36650A}" type="parTrans" cxnId="{28E31AA6-3036-4B94-BBD7-36BD0987571C}">
      <dgm:prSet/>
      <dgm:spPr/>
      <dgm:t>
        <a:bodyPr/>
        <a:lstStyle/>
        <a:p>
          <a:endParaRPr lang="en-US"/>
        </a:p>
      </dgm:t>
    </dgm:pt>
    <dgm:pt modelId="{79BDA6C7-1D41-4A6E-B6BC-489F091CFB7C}" type="sibTrans" cxnId="{28E31AA6-3036-4B94-BBD7-36BD0987571C}">
      <dgm:prSet/>
      <dgm:spPr/>
      <dgm:t>
        <a:bodyPr/>
        <a:lstStyle/>
        <a:p>
          <a:endParaRPr lang="en-US"/>
        </a:p>
      </dgm:t>
    </dgm:pt>
    <dgm:pt modelId="{7531C5EE-EB81-4912-B1C4-C8AB6F1A5FD6}">
      <dgm:prSet/>
      <dgm:spPr/>
      <dgm:t>
        <a:bodyPr/>
        <a:lstStyle/>
        <a:p>
          <a:r>
            <a:rPr lang="en-US" b="1" dirty="0">
              <a:effectLst>
                <a:outerShdw blurRad="38100" dist="38100" dir="2700000" algn="tl">
                  <a:srgbClr val="000000">
                    <a:alpha val="43137"/>
                  </a:srgbClr>
                </a:outerShdw>
              </a:effectLst>
            </a:rPr>
            <a:t>Clinical Grade Essential Oils </a:t>
          </a:r>
        </a:p>
        <a:p>
          <a:r>
            <a:rPr lang="en-US" b="1" dirty="0">
              <a:effectLst>
                <a:outerShdw blurRad="38100" dist="38100" dir="2700000" algn="tl">
                  <a:srgbClr val="000000">
                    <a:alpha val="43137"/>
                  </a:srgbClr>
                </a:outerShdw>
              </a:effectLst>
            </a:rPr>
            <a:t>Quality Measure Undergo JC Scrutiny </a:t>
          </a:r>
        </a:p>
      </dgm:t>
    </dgm:pt>
    <dgm:pt modelId="{004B0559-0632-48B6-AC94-CD45EE4B4292}" type="parTrans" cxnId="{94CD44A0-3239-436A-B669-5FAD0347427D}">
      <dgm:prSet/>
      <dgm:spPr/>
      <dgm:t>
        <a:bodyPr/>
        <a:lstStyle/>
        <a:p>
          <a:endParaRPr lang="en-US"/>
        </a:p>
      </dgm:t>
    </dgm:pt>
    <dgm:pt modelId="{5A45B8D4-B6B5-440C-80AE-42EA89F3E290}" type="sibTrans" cxnId="{94CD44A0-3239-436A-B669-5FAD0347427D}">
      <dgm:prSet/>
      <dgm:spPr/>
      <dgm:t>
        <a:bodyPr/>
        <a:lstStyle/>
        <a:p>
          <a:endParaRPr lang="en-US"/>
        </a:p>
      </dgm:t>
    </dgm:pt>
    <dgm:pt modelId="{3858BE84-B728-41AA-B107-3C8EF25B5DB1}">
      <dgm:prSet/>
      <dgm:spPr/>
      <dgm:t>
        <a:bodyPr/>
        <a:lstStyle/>
        <a:p>
          <a:r>
            <a:rPr lang="en-US" b="1" dirty="0">
              <a:effectLst>
                <a:outerShdw blurRad="38100" dist="38100" dir="2700000" algn="tl">
                  <a:srgbClr val="000000">
                    <a:alpha val="43137"/>
                  </a:srgbClr>
                </a:outerShdw>
              </a:effectLst>
            </a:rPr>
            <a:t>Funding to Support </a:t>
          </a:r>
        </a:p>
        <a:p>
          <a:r>
            <a:rPr lang="en-US" b="1" dirty="0">
              <a:effectLst>
                <a:outerShdw blurRad="38100" dist="38100" dir="2700000" algn="tl">
                  <a:srgbClr val="000000">
                    <a:alpha val="43137"/>
                  </a:srgbClr>
                </a:outerShdw>
              </a:effectLst>
            </a:rPr>
            <a:t>Initial Program</a:t>
          </a:r>
        </a:p>
      </dgm:t>
    </dgm:pt>
    <dgm:pt modelId="{F21C1E7D-7DF0-4A86-8B95-3E334137F96F}" type="parTrans" cxnId="{34148EB6-D068-434C-8C6D-2055FBCB82D5}">
      <dgm:prSet/>
      <dgm:spPr/>
      <dgm:t>
        <a:bodyPr/>
        <a:lstStyle/>
        <a:p>
          <a:endParaRPr lang="en-US"/>
        </a:p>
      </dgm:t>
    </dgm:pt>
    <dgm:pt modelId="{37393722-20F4-4387-B177-D041756EC1DD}" type="sibTrans" cxnId="{34148EB6-D068-434C-8C6D-2055FBCB82D5}">
      <dgm:prSet/>
      <dgm:spPr/>
      <dgm:t>
        <a:bodyPr/>
        <a:lstStyle/>
        <a:p>
          <a:endParaRPr lang="en-US"/>
        </a:p>
      </dgm:t>
    </dgm:pt>
    <dgm:pt modelId="{1566B309-A027-4FD3-9D3C-F24DE6917B0C}">
      <dgm:prSet/>
      <dgm:spPr/>
      <dgm:t>
        <a:bodyPr/>
        <a:lstStyle/>
        <a:p>
          <a:r>
            <a:rPr lang="en-US" b="1" dirty="0">
              <a:effectLst>
                <a:outerShdw blurRad="38100" dist="38100" dir="2700000" algn="tl">
                  <a:srgbClr val="000000">
                    <a:alpha val="43137"/>
                  </a:srgbClr>
                </a:outerShdw>
              </a:effectLst>
            </a:rPr>
            <a:t>JC Compliant </a:t>
          </a:r>
        </a:p>
        <a:p>
          <a:r>
            <a:rPr lang="en-US" b="1" dirty="0">
              <a:effectLst>
                <a:outerShdw blurRad="38100" dist="38100" dir="2700000" algn="tl">
                  <a:srgbClr val="000000">
                    <a:alpha val="43137"/>
                  </a:srgbClr>
                </a:outerShdw>
              </a:effectLst>
            </a:rPr>
            <a:t>Policy &amp; Procedure</a:t>
          </a:r>
        </a:p>
      </dgm:t>
    </dgm:pt>
    <dgm:pt modelId="{8133F10B-E646-4B1D-8B6F-91D6BABB06C1}" type="parTrans" cxnId="{1D10FE65-D79E-4D9E-B27A-008284130393}">
      <dgm:prSet/>
      <dgm:spPr/>
      <dgm:t>
        <a:bodyPr/>
        <a:lstStyle/>
        <a:p>
          <a:endParaRPr lang="en-US"/>
        </a:p>
      </dgm:t>
    </dgm:pt>
    <dgm:pt modelId="{3F375BE9-B560-4627-AB64-55567C9E2176}" type="sibTrans" cxnId="{1D10FE65-D79E-4D9E-B27A-008284130393}">
      <dgm:prSet/>
      <dgm:spPr/>
      <dgm:t>
        <a:bodyPr/>
        <a:lstStyle/>
        <a:p>
          <a:endParaRPr lang="en-US"/>
        </a:p>
      </dgm:t>
    </dgm:pt>
    <dgm:pt modelId="{E5F7450D-0D36-4327-AA62-137F1F82DA44}" type="pres">
      <dgm:prSet presAssocID="{BA2878AA-7701-4B01-B7B6-D84BB158E0BF}" presName="Name0" presStyleCnt="0">
        <dgm:presLayoutVars>
          <dgm:dir/>
          <dgm:animLvl val="lvl"/>
          <dgm:resizeHandles val="exact"/>
        </dgm:presLayoutVars>
      </dgm:prSet>
      <dgm:spPr/>
      <dgm:t>
        <a:bodyPr/>
        <a:lstStyle/>
        <a:p>
          <a:endParaRPr lang="en-US"/>
        </a:p>
      </dgm:t>
    </dgm:pt>
    <dgm:pt modelId="{9FB15BD3-BCEF-4F35-A162-C80B7155CD71}" type="pres">
      <dgm:prSet presAssocID="{F3646885-EC1C-4B1F-BF77-F0D86B032A53}" presName="linNode" presStyleCnt="0"/>
      <dgm:spPr/>
    </dgm:pt>
    <dgm:pt modelId="{159BF793-2888-4CFF-89A6-5E8EC9817CF0}" type="pres">
      <dgm:prSet presAssocID="{F3646885-EC1C-4B1F-BF77-F0D86B032A53}" presName="parentText" presStyleLbl="node1" presStyleIdx="0" presStyleCnt="5" custScaleX="277778">
        <dgm:presLayoutVars>
          <dgm:chMax val="1"/>
          <dgm:bulletEnabled val="1"/>
        </dgm:presLayoutVars>
      </dgm:prSet>
      <dgm:spPr/>
      <dgm:t>
        <a:bodyPr/>
        <a:lstStyle/>
        <a:p>
          <a:endParaRPr lang="en-US"/>
        </a:p>
      </dgm:t>
    </dgm:pt>
    <dgm:pt modelId="{653303D0-0D1B-43FD-9233-8DB3C479A3A6}" type="pres">
      <dgm:prSet presAssocID="{BDD0ED74-18F6-479D-80D1-FB49AF9F392F}" presName="sp" presStyleCnt="0"/>
      <dgm:spPr/>
    </dgm:pt>
    <dgm:pt modelId="{9A85EC93-CD47-4C63-B426-10CE9A2B4726}" type="pres">
      <dgm:prSet presAssocID="{88B81F02-F10D-4245-BB94-9128F6666B30}" presName="linNode" presStyleCnt="0"/>
      <dgm:spPr/>
    </dgm:pt>
    <dgm:pt modelId="{7A197925-7953-4932-9F8D-B593A33168C5}" type="pres">
      <dgm:prSet presAssocID="{88B81F02-F10D-4245-BB94-9128F6666B30}" presName="parentText" presStyleLbl="node1" presStyleIdx="1" presStyleCnt="5" custScaleX="275908">
        <dgm:presLayoutVars>
          <dgm:chMax val="1"/>
          <dgm:bulletEnabled val="1"/>
        </dgm:presLayoutVars>
      </dgm:prSet>
      <dgm:spPr/>
      <dgm:t>
        <a:bodyPr/>
        <a:lstStyle/>
        <a:p>
          <a:endParaRPr lang="en-US"/>
        </a:p>
      </dgm:t>
    </dgm:pt>
    <dgm:pt modelId="{14BCA7B2-D1F0-407C-A542-FE47918AFABC}" type="pres">
      <dgm:prSet presAssocID="{79BDA6C7-1D41-4A6E-B6BC-489F091CFB7C}" presName="sp" presStyleCnt="0"/>
      <dgm:spPr/>
    </dgm:pt>
    <dgm:pt modelId="{881054EC-57A9-415A-86C1-3DF675DE6E43}" type="pres">
      <dgm:prSet presAssocID="{7531C5EE-EB81-4912-B1C4-C8AB6F1A5FD6}" presName="linNode" presStyleCnt="0"/>
      <dgm:spPr/>
    </dgm:pt>
    <dgm:pt modelId="{897A658F-98C6-4DAD-9EF5-BF3A8CE91EEE}" type="pres">
      <dgm:prSet presAssocID="{7531C5EE-EB81-4912-B1C4-C8AB6F1A5FD6}" presName="parentText" presStyleLbl="node1" presStyleIdx="2" presStyleCnt="5" custScaleX="277778">
        <dgm:presLayoutVars>
          <dgm:chMax val="1"/>
          <dgm:bulletEnabled val="1"/>
        </dgm:presLayoutVars>
      </dgm:prSet>
      <dgm:spPr/>
      <dgm:t>
        <a:bodyPr/>
        <a:lstStyle/>
        <a:p>
          <a:endParaRPr lang="en-US"/>
        </a:p>
      </dgm:t>
    </dgm:pt>
    <dgm:pt modelId="{96471479-3542-46B6-B18B-F1248109CA99}" type="pres">
      <dgm:prSet presAssocID="{5A45B8D4-B6B5-440C-80AE-42EA89F3E290}" presName="sp" presStyleCnt="0"/>
      <dgm:spPr/>
    </dgm:pt>
    <dgm:pt modelId="{A33DE9A6-8F08-4B40-BFF9-A908BAC3848E}" type="pres">
      <dgm:prSet presAssocID="{3858BE84-B728-41AA-B107-3C8EF25B5DB1}" presName="linNode" presStyleCnt="0"/>
      <dgm:spPr/>
    </dgm:pt>
    <dgm:pt modelId="{15DC01A9-2DA0-469F-BC92-2722012B83ED}" type="pres">
      <dgm:prSet presAssocID="{3858BE84-B728-41AA-B107-3C8EF25B5DB1}" presName="parentText" presStyleLbl="node1" presStyleIdx="3" presStyleCnt="5" custScaleX="277778">
        <dgm:presLayoutVars>
          <dgm:chMax val="1"/>
          <dgm:bulletEnabled val="1"/>
        </dgm:presLayoutVars>
      </dgm:prSet>
      <dgm:spPr/>
      <dgm:t>
        <a:bodyPr/>
        <a:lstStyle/>
        <a:p>
          <a:endParaRPr lang="en-US"/>
        </a:p>
      </dgm:t>
    </dgm:pt>
    <dgm:pt modelId="{666D154B-AEAD-4B13-B1B2-E3E79E68C568}" type="pres">
      <dgm:prSet presAssocID="{37393722-20F4-4387-B177-D041756EC1DD}" presName="sp" presStyleCnt="0"/>
      <dgm:spPr/>
    </dgm:pt>
    <dgm:pt modelId="{4C2149B0-D55F-4460-825F-56A384AA2D0C}" type="pres">
      <dgm:prSet presAssocID="{1566B309-A027-4FD3-9D3C-F24DE6917B0C}" presName="linNode" presStyleCnt="0"/>
      <dgm:spPr/>
    </dgm:pt>
    <dgm:pt modelId="{B7BDF6F5-9220-4AF3-AC2B-BA1DDFCC4550}" type="pres">
      <dgm:prSet presAssocID="{1566B309-A027-4FD3-9D3C-F24DE6917B0C}" presName="parentText" presStyleLbl="node1" presStyleIdx="4" presStyleCnt="5" custScaleX="277778">
        <dgm:presLayoutVars>
          <dgm:chMax val="1"/>
          <dgm:bulletEnabled val="1"/>
        </dgm:presLayoutVars>
      </dgm:prSet>
      <dgm:spPr/>
      <dgm:t>
        <a:bodyPr/>
        <a:lstStyle/>
        <a:p>
          <a:endParaRPr lang="en-US"/>
        </a:p>
      </dgm:t>
    </dgm:pt>
  </dgm:ptLst>
  <dgm:cxnLst>
    <dgm:cxn modelId="{94CD44A0-3239-436A-B669-5FAD0347427D}" srcId="{BA2878AA-7701-4B01-B7B6-D84BB158E0BF}" destId="{7531C5EE-EB81-4912-B1C4-C8AB6F1A5FD6}" srcOrd="2" destOrd="0" parTransId="{004B0559-0632-48B6-AC94-CD45EE4B4292}" sibTransId="{5A45B8D4-B6B5-440C-80AE-42EA89F3E290}"/>
    <dgm:cxn modelId="{45219E0F-A303-4C36-9C7D-4EE2E3BE86A9}" type="presOf" srcId="{BA2878AA-7701-4B01-B7B6-D84BB158E0BF}" destId="{E5F7450D-0D36-4327-AA62-137F1F82DA44}" srcOrd="0" destOrd="0" presId="urn:microsoft.com/office/officeart/2005/8/layout/vList5"/>
    <dgm:cxn modelId="{28E31AA6-3036-4B94-BBD7-36BD0987571C}" srcId="{BA2878AA-7701-4B01-B7B6-D84BB158E0BF}" destId="{88B81F02-F10D-4245-BB94-9128F6666B30}" srcOrd="1" destOrd="0" parTransId="{47B0A85A-5887-4A7F-A221-359D2D36650A}" sibTransId="{79BDA6C7-1D41-4A6E-B6BC-489F091CFB7C}"/>
    <dgm:cxn modelId="{24796D29-9921-46D6-B9C0-F8BAC9B05BC5}" type="presOf" srcId="{88B81F02-F10D-4245-BB94-9128F6666B30}" destId="{7A197925-7953-4932-9F8D-B593A33168C5}" srcOrd="0" destOrd="0" presId="urn:microsoft.com/office/officeart/2005/8/layout/vList5"/>
    <dgm:cxn modelId="{DDB3315F-32A9-4C6A-8269-A5E2B70E398F}" type="presOf" srcId="{7531C5EE-EB81-4912-B1C4-C8AB6F1A5FD6}" destId="{897A658F-98C6-4DAD-9EF5-BF3A8CE91EEE}" srcOrd="0" destOrd="0" presId="urn:microsoft.com/office/officeart/2005/8/layout/vList5"/>
    <dgm:cxn modelId="{7BA836B8-358C-45F5-95B0-AB101A8FA30A}" type="presOf" srcId="{3858BE84-B728-41AA-B107-3C8EF25B5DB1}" destId="{15DC01A9-2DA0-469F-BC92-2722012B83ED}" srcOrd="0" destOrd="0" presId="urn:microsoft.com/office/officeart/2005/8/layout/vList5"/>
    <dgm:cxn modelId="{3620663B-E1CA-46E3-905D-703A441D6D32}" type="presOf" srcId="{F3646885-EC1C-4B1F-BF77-F0D86B032A53}" destId="{159BF793-2888-4CFF-89A6-5E8EC9817CF0}" srcOrd="0" destOrd="0" presId="urn:microsoft.com/office/officeart/2005/8/layout/vList5"/>
    <dgm:cxn modelId="{14AE6E34-6275-4308-9768-BE6C979D4A41}" srcId="{BA2878AA-7701-4B01-B7B6-D84BB158E0BF}" destId="{F3646885-EC1C-4B1F-BF77-F0D86B032A53}" srcOrd="0" destOrd="0" parTransId="{76AD1B22-8F99-4255-B346-275B82451E5A}" sibTransId="{BDD0ED74-18F6-479D-80D1-FB49AF9F392F}"/>
    <dgm:cxn modelId="{1D10FE65-D79E-4D9E-B27A-008284130393}" srcId="{BA2878AA-7701-4B01-B7B6-D84BB158E0BF}" destId="{1566B309-A027-4FD3-9D3C-F24DE6917B0C}" srcOrd="4" destOrd="0" parTransId="{8133F10B-E646-4B1D-8B6F-91D6BABB06C1}" sibTransId="{3F375BE9-B560-4627-AB64-55567C9E2176}"/>
    <dgm:cxn modelId="{34148EB6-D068-434C-8C6D-2055FBCB82D5}" srcId="{BA2878AA-7701-4B01-B7B6-D84BB158E0BF}" destId="{3858BE84-B728-41AA-B107-3C8EF25B5DB1}" srcOrd="3" destOrd="0" parTransId="{F21C1E7D-7DF0-4A86-8B95-3E334137F96F}" sibTransId="{37393722-20F4-4387-B177-D041756EC1DD}"/>
    <dgm:cxn modelId="{5527507A-101D-4BCC-AA65-EA78009F5B75}" type="presOf" srcId="{1566B309-A027-4FD3-9D3C-F24DE6917B0C}" destId="{B7BDF6F5-9220-4AF3-AC2B-BA1DDFCC4550}" srcOrd="0" destOrd="0" presId="urn:microsoft.com/office/officeart/2005/8/layout/vList5"/>
    <dgm:cxn modelId="{00CC07FA-B21D-4C65-BB7D-893ABEEFE4A4}" type="presParOf" srcId="{E5F7450D-0D36-4327-AA62-137F1F82DA44}" destId="{9FB15BD3-BCEF-4F35-A162-C80B7155CD71}" srcOrd="0" destOrd="0" presId="urn:microsoft.com/office/officeart/2005/8/layout/vList5"/>
    <dgm:cxn modelId="{73259F4D-FA6A-49A3-B4A1-7D665A33738C}" type="presParOf" srcId="{9FB15BD3-BCEF-4F35-A162-C80B7155CD71}" destId="{159BF793-2888-4CFF-89A6-5E8EC9817CF0}" srcOrd="0" destOrd="0" presId="urn:microsoft.com/office/officeart/2005/8/layout/vList5"/>
    <dgm:cxn modelId="{D155F46A-3D27-42D9-820F-D1194F118DD5}" type="presParOf" srcId="{E5F7450D-0D36-4327-AA62-137F1F82DA44}" destId="{653303D0-0D1B-43FD-9233-8DB3C479A3A6}" srcOrd="1" destOrd="0" presId="urn:microsoft.com/office/officeart/2005/8/layout/vList5"/>
    <dgm:cxn modelId="{186E924F-DD1D-433D-82B2-F3A5F10EB289}" type="presParOf" srcId="{E5F7450D-0D36-4327-AA62-137F1F82DA44}" destId="{9A85EC93-CD47-4C63-B426-10CE9A2B4726}" srcOrd="2" destOrd="0" presId="urn:microsoft.com/office/officeart/2005/8/layout/vList5"/>
    <dgm:cxn modelId="{9C57EFC5-CB60-4F65-82B6-3135258E7903}" type="presParOf" srcId="{9A85EC93-CD47-4C63-B426-10CE9A2B4726}" destId="{7A197925-7953-4932-9F8D-B593A33168C5}" srcOrd="0" destOrd="0" presId="urn:microsoft.com/office/officeart/2005/8/layout/vList5"/>
    <dgm:cxn modelId="{58E796DE-D7CF-4FE3-9398-BA9C8A65A1DF}" type="presParOf" srcId="{E5F7450D-0D36-4327-AA62-137F1F82DA44}" destId="{14BCA7B2-D1F0-407C-A542-FE47918AFABC}" srcOrd="3" destOrd="0" presId="urn:microsoft.com/office/officeart/2005/8/layout/vList5"/>
    <dgm:cxn modelId="{05138BD0-76C1-4639-B433-801DC34A22B3}" type="presParOf" srcId="{E5F7450D-0D36-4327-AA62-137F1F82DA44}" destId="{881054EC-57A9-415A-86C1-3DF675DE6E43}" srcOrd="4" destOrd="0" presId="urn:microsoft.com/office/officeart/2005/8/layout/vList5"/>
    <dgm:cxn modelId="{939A1F27-9C6E-4D8C-B83E-C3303D157BDD}" type="presParOf" srcId="{881054EC-57A9-415A-86C1-3DF675DE6E43}" destId="{897A658F-98C6-4DAD-9EF5-BF3A8CE91EEE}" srcOrd="0" destOrd="0" presId="urn:microsoft.com/office/officeart/2005/8/layout/vList5"/>
    <dgm:cxn modelId="{99B801E2-4EC7-4D9C-8C29-A71FEF76A4E7}" type="presParOf" srcId="{E5F7450D-0D36-4327-AA62-137F1F82DA44}" destId="{96471479-3542-46B6-B18B-F1248109CA99}" srcOrd="5" destOrd="0" presId="urn:microsoft.com/office/officeart/2005/8/layout/vList5"/>
    <dgm:cxn modelId="{1AFC0BE9-8C98-488A-BE18-2DF2F4653B56}" type="presParOf" srcId="{E5F7450D-0D36-4327-AA62-137F1F82DA44}" destId="{A33DE9A6-8F08-4B40-BFF9-A908BAC3848E}" srcOrd="6" destOrd="0" presId="urn:microsoft.com/office/officeart/2005/8/layout/vList5"/>
    <dgm:cxn modelId="{BAC249C8-5B90-4FBD-BA05-24656A6A6F7F}" type="presParOf" srcId="{A33DE9A6-8F08-4B40-BFF9-A908BAC3848E}" destId="{15DC01A9-2DA0-469F-BC92-2722012B83ED}" srcOrd="0" destOrd="0" presId="urn:microsoft.com/office/officeart/2005/8/layout/vList5"/>
    <dgm:cxn modelId="{1619CB36-65FB-48E6-BD1D-2B1DDC87595D}" type="presParOf" srcId="{E5F7450D-0D36-4327-AA62-137F1F82DA44}" destId="{666D154B-AEAD-4B13-B1B2-E3E79E68C568}" srcOrd="7" destOrd="0" presId="urn:microsoft.com/office/officeart/2005/8/layout/vList5"/>
    <dgm:cxn modelId="{07F367E8-E7DA-47EF-95F7-F2587C0C5B87}" type="presParOf" srcId="{E5F7450D-0D36-4327-AA62-137F1F82DA44}" destId="{4C2149B0-D55F-4460-825F-56A384AA2D0C}" srcOrd="8" destOrd="0" presId="urn:microsoft.com/office/officeart/2005/8/layout/vList5"/>
    <dgm:cxn modelId="{9F752DEC-86A8-48D2-AEC2-ED5704FF8C2A}" type="presParOf" srcId="{4C2149B0-D55F-4460-825F-56A384AA2D0C}" destId="{B7BDF6F5-9220-4AF3-AC2B-BA1DDFCC4550}"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FA50374-0C1A-40B1-8BB3-94D5DE4BBE00}" type="doc">
      <dgm:prSet loTypeId="urn:microsoft.com/office/officeart/2005/8/layout/default" loCatId="list" qsTypeId="urn:microsoft.com/office/officeart/2005/8/quickstyle/3d3" qsCatId="3D" csTypeId="urn:microsoft.com/office/officeart/2005/8/colors/colorful2" csCatId="colorful" phldr="1"/>
      <dgm:spPr/>
      <dgm:t>
        <a:bodyPr/>
        <a:lstStyle/>
        <a:p>
          <a:endParaRPr lang="en-US"/>
        </a:p>
      </dgm:t>
    </dgm:pt>
    <dgm:pt modelId="{1B2889A8-6B93-48DC-9A11-EE324140C39B}">
      <dgm:prSet/>
      <dgm:spPr/>
      <dgm:t>
        <a:bodyPr/>
        <a:lstStyle/>
        <a:p>
          <a:r>
            <a:rPr lang="en-US" b="1" dirty="0">
              <a:effectLst>
                <a:outerShdw blurRad="38100" dist="38100" dir="2700000" algn="tl">
                  <a:srgbClr val="000000">
                    <a:alpha val="43137"/>
                  </a:srgbClr>
                </a:outerShdw>
              </a:effectLst>
            </a:rPr>
            <a:t>Kathleen’s status to </a:t>
          </a:r>
        </a:p>
        <a:p>
          <a:r>
            <a:rPr lang="en-US" b="1" dirty="0">
              <a:effectLst>
                <a:outerShdw blurRad="38100" dist="38100" dir="2700000" algn="tl">
                  <a:srgbClr val="000000">
                    <a:alpha val="43137"/>
                  </a:srgbClr>
                </a:outerShdw>
              </a:effectLst>
            </a:rPr>
            <a:t>Full-Time Holistic RN</a:t>
          </a:r>
        </a:p>
        <a:p>
          <a:r>
            <a:rPr lang="en-US" b="1" dirty="0">
              <a:effectLst>
                <a:outerShdw blurRad="38100" dist="38100" dir="2700000" algn="tl">
                  <a:srgbClr val="000000">
                    <a:alpha val="43137"/>
                  </a:srgbClr>
                </a:outerShdw>
              </a:effectLst>
            </a:rPr>
            <a:t>Opening Serenity Suite </a:t>
          </a:r>
          <a:endParaRPr lang="en-US" dirty="0">
            <a:effectLst>
              <a:outerShdw blurRad="38100" dist="38100" dir="2700000" algn="tl">
                <a:srgbClr val="000000">
                  <a:alpha val="43137"/>
                </a:srgbClr>
              </a:outerShdw>
            </a:effectLst>
          </a:endParaRPr>
        </a:p>
      </dgm:t>
    </dgm:pt>
    <dgm:pt modelId="{5D17D1FF-BF73-40DE-A604-1AC9377C4C86}" type="parTrans" cxnId="{8A16BADA-1060-43F8-BF0A-6D6880249052}">
      <dgm:prSet/>
      <dgm:spPr/>
      <dgm:t>
        <a:bodyPr/>
        <a:lstStyle/>
        <a:p>
          <a:endParaRPr lang="en-US"/>
        </a:p>
      </dgm:t>
    </dgm:pt>
    <dgm:pt modelId="{09EC3BFD-9AD6-42E1-8C0F-A8D6779F3EED}" type="sibTrans" cxnId="{8A16BADA-1060-43F8-BF0A-6D6880249052}">
      <dgm:prSet/>
      <dgm:spPr/>
      <dgm:t>
        <a:bodyPr/>
        <a:lstStyle/>
        <a:p>
          <a:endParaRPr lang="en-US"/>
        </a:p>
      </dgm:t>
    </dgm:pt>
    <dgm:pt modelId="{76F70B32-678E-44EE-8E81-46A27349728A}">
      <dgm:prSet/>
      <dgm:spPr/>
      <dgm:t>
        <a:bodyPr/>
        <a:lstStyle/>
        <a:p>
          <a:r>
            <a:rPr lang="en-US" b="1" dirty="0">
              <a:effectLst>
                <a:outerShdw blurRad="38100" dist="38100" dir="2700000" algn="tl">
                  <a:srgbClr val="000000">
                    <a:alpha val="43137"/>
                  </a:srgbClr>
                </a:outerShdw>
              </a:effectLst>
            </a:rPr>
            <a:t>Adding Holistic Nurses and Reiki Practitioners </a:t>
          </a:r>
        </a:p>
        <a:p>
          <a:r>
            <a:rPr lang="en-US" b="1" dirty="0">
              <a:effectLst>
                <a:outerShdw blurRad="38100" dist="38100" dir="2700000" algn="tl">
                  <a:srgbClr val="000000">
                    <a:alpha val="43137"/>
                  </a:srgbClr>
                </a:outerShdw>
              </a:effectLst>
            </a:rPr>
            <a:t>to per diem staff</a:t>
          </a:r>
          <a:endParaRPr lang="en-US" dirty="0">
            <a:effectLst>
              <a:outerShdw blurRad="38100" dist="38100" dir="2700000" algn="tl">
                <a:srgbClr val="000000">
                  <a:alpha val="43137"/>
                </a:srgbClr>
              </a:outerShdw>
            </a:effectLst>
          </a:endParaRPr>
        </a:p>
      </dgm:t>
    </dgm:pt>
    <dgm:pt modelId="{D6628E18-5471-488E-A114-41ADFE9F2E97}" type="parTrans" cxnId="{4066584B-CF97-4452-8175-91E38AAE50EF}">
      <dgm:prSet/>
      <dgm:spPr/>
      <dgm:t>
        <a:bodyPr/>
        <a:lstStyle/>
        <a:p>
          <a:endParaRPr lang="en-US"/>
        </a:p>
      </dgm:t>
    </dgm:pt>
    <dgm:pt modelId="{625A5FC8-35E1-4BD4-AAC8-01E99F512567}" type="sibTrans" cxnId="{4066584B-CF97-4452-8175-91E38AAE50EF}">
      <dgm:prSet/>
      <dgm:spPr/>
      <dgm:t>
        <a:bodyPr/>
        <a:lstStyle/>
        <a:p>
          <a:endParaRPr lang="en-US"/>
        </a:p>
      </dgm:t>
    </dgm:pt>
    <dgm:pt modelId="{9C7363C9-04AE-4A97-932F-8DC7BEFB452A}">
      <dgm:prSet/>
      <dgm:spPr/>
      <dgm:t>
        <a:bodyPr/>
        <a:lstStyle/>
        <a:p>
          <a:r>
            <a:rPr lang="en-US" b="1" dirty="0">
              <a:effectLst>
                <a:outerShdw blurRad="38100" dist="38100" dir="2700000" algn="tl">
                  <a:srgbClr val="000000">
                    <a:alpha val="43137"/>
                  </a:srgbClr>
                </a:outerShdw>
              </a:effectLst>
            </a:rPr>
            <a:t>Holistic RNs included in Palliative Services Rounding</a:t>
          </a:r>
          <a:endParaRPr lang="en-US" dirty="0">
            <a:effectLst>
              <a:outerShdw blurRad="38100" dist="38100" dir="2700000" algn="tl">
                <a:srgbClr val="000000">
                  <a:alpha val="43137"/>
                </a:srgbClr>
              </a:outerShdw>
            </a:effectLst>
          </a:endParaRPr>
        </a:p>
      </dgm:t>
    </dgm:pt>
    <dgm:pt modelId="{34C1DCF8-7E7C-4E75-A521-F584C725D155}" type="parTrans" cxnId="{61147E9F-AA07-4919-93A2-A45AC4CC4180}">
      <dgm:prSet/>
      <dgm:spPr/>
      <dgm:t>
        <a:bodyPr/>
        <a:lstStyle/>
        <a:p>
          <a:endParaRPr lang="en-US"/>
        </a:p>
      </dgm:t>
    </dgm:pt>
    <dgm:pt modelId="{6A29D7AB-44AB-4D4B-B28C-88FCFD46442D}" type="sibTrans" cxnId="{61147E9F-AA07-4919-93A2-A45AC4CC4180}">
      <dgm:prSet/>
      <dgm:spPr/>
      <dgm:t>
        <a:bodyPr/>
        <a:lstStyle/>
        <a:p>
          <a:endParaRPr lang="en-US"/>
        </a:p>
      </dgm:t>
    </dgm:pt>
    <dgm:pt modelId="{1EC4B99D-C0BD-4D92-B216-3F98B99F49DE}">
      <dgm:prSet custT="1"/>
      <dgm:spPr/>
      <dgm:t>
        <a:bodyPr/>
        <a:lstStyle/>
        <a:p>
          <a:r>
            <a:rPr lang="en-US" sz="1800" b="1" dirty="0">
              <a:effectLst>
                <a:outerShdw blurRad="38100" dist="38100" dir="2700000" algn="tl">
                  <a:srgbClr val="000000">
                    <a:alpha val="43137"/>
                  </a:srgbClr>
                </a:outerShdw>
              </a:effectLst>
            </a:rPr>
            <a:t>Engineering staff    started asking for         Reiki appointments</a:t>
          </a:r>
          <a:endParaRPr lang="en-US" sz="1800" dirty="0">
            <a:effectLst>
              <a:outerShdw blurRad="38100" dist="38100" dir="2700000" algn="tl">
                <a:srgbClr val="000000">
                  <a:alpha val="43137"/>
                </a:srgbClr>
              </a:outerShdw>
            </a:effectLst>
          </a:endParaRPr>
        </a:p>
      </dgm:t>
    </dgm:pt>
    <dgm:pt modelId="{72225958-E56A-497F-8249-4201AC1C1B3A}" type="parTrans" cxnId="{0DC1BACA-CBFB-435D-A876-EDB7EAE6B7B2}">
      <dgm:prSet/>
      <dgm:spPr/>
      <dgm:t>
        <a:bodyPr/>
        <a:lstStyle/>
        <a:p>
          <a:endParaRPr lang="en-US"/>
        </a:p>
      </dgm:t>
    </dgm:pt>
    <dgm:pt modelId="{24030827-F09C-446C-8CDE-4554CC34D262}" type="sibTrans" cxnId="{0DC1BACA-CBFB-435D-A876-EDB7EAE6B7B2}">
      <dgm:prSet/>
      <dgm:spPr/>
      <dgm:t>
        <a:bodyPr/>
        <a:lstStyle/>
        <a:p>
          <a:endParaRPr lang="en-US"/>
        </a:p>
      </dgm:t>
    </dgm:pt>
    <dgm:pt modelId="{2B83ABEC-8831-404D-8339-889EAC7B179F}">
      <dgm:prSet custT="1"/>
      <dgm:spPr/>
      <dgm:t>
        <a:bodyPr/>
        <a:lstStyle/>
        <a:p>
          <a:r>
            <a:rPr lang="en-US" sz="1600" b="1" dirty="0">
              <a:effectLst>
                <a:outerShdw blurRad="38100" dist="38100" dir="2700000" algn="tl">
                  <a:srgbClr val="000000">
                    <a:alpha val="43137"/>
                  </a:srgbClr>
                </a:outerShdw>
              </a:effectLst>
            </a:rPr>
            <a:t>Acceptance of </a:t>
          </a:r>
        </a:p>
        <a:p>
          <a:r>
            <a:rPr lang="en-US" sz="1600" b="1" dirty="0">
              <a:effectLst>
                <a:outerShdw blurRad="38100" dist="38100" dir="2700000" algn="tl">
                  <a:srgbClr val="000000">
                    <a:alpha val="43137"/>
                  </a:srgbClr>
                </a:outerShdw>
              </a:effectLst>
            </a:rPr>
            <a:t>In-Room/In Patient services</a:t>
          </a:r>
        </a:p>
        <a:p>
          <a:r>
            <a:rPr lang="en-US" sz="1600" b="1" dirty="0">
              <a:effectLst>
                <a:outerShdw blurRad="38100" dist="38100" dir="2700000" algn="tl">
                  <a:srgbClr val="000000">
                    <a:alpha val="43137"/>
                  </a:srgbClr>
                </a:outerShdw>
              </a:effectLst>
            </a:rPr>
            <a:t> Increase in referrals from all departments</a:t>
          </a:r>
          <a:endParaRPr lang="en-US" sz="1600" dirty="0">
            <a:effectLst>
              <a:outerShdw blurRad="38100" dist="38100" dir="2700000" algn="tl">
                <a:srgbClr val="000000">
                  <a:alpha val="43137"/>
                </a:srgbClr>
              </a:outerShdw>
            </a:effectLst>
          </a:endParaRPr>
        </a:p>
      </dgm:t>
    </dgm:pt>
    <dgm:pt modelId="{0FFCD863-B54A-4E4E-B1C9-646F6D0E537E}" type="parTrans" cxnId="{7ADCA239-1363-473A-9747-25A06C6DF9FA}">
      <dgm:prSet/>
      <dgm:spPr/>
      <dgm:t>
        <a:bodyPr/>
        <a:lstStyle/>
        <a:p>
          <a:endParaRPr lang="en-US"/>
        </a:p>
      </dgm:t>
    </dgm:pt>
    <dgm:pt modelId="{7AA094C4-5B87-46D1-BFAF-5C7F3D914A27}" type="sibTrans" cxnId="{7ADCA239-1363-473A-9747-25A06C6DF9FA}">
      <dgm:prSet/>
      <dgm:spPr/>
      <dgm:t>
        <a:bodyPr/>
        <a:lstStyle/>
        <a:p>
          <a:endParaRPr lang="en-US"/>
        </a:p>
      </dgm:t>
    </dgm:pt>
    <dgm:pt modelId="{98037839-3BC1-488E-A87E-F8581FFA00F3}">
      <dgm:prSet custT="1"/>
      <dgm:spPr/>
      <dgm:t>
        <a:bodyPr/>
        <a:lstStyle/>
        <a:p>
          <a:r>
            <a:rPr lang="en-US" sz="1600" b="1" dirty="0">
              <a:effectLst>
                <a:outerShdw blurRad="38100" dist="38100" dir="2700000" algn="tl">
                  <a:srgbClr val="000000">
                    <a:alpha val="43137"/>
                  </a:srgbClr>
                </a:outerShdw>
              </a:effectLst>
            </a:rPr>
            <a:t>Creation of Oasis Space during COVID</a:t>
          </a:r>
        </a:p>
        <a:p>
          <a:r>
            <a:rPr lang="en-US" sz="1600" b="1" dirty="0">
              <a:effectLst>
                <a:outerShdw blurRad="38100" dist="38100" dir="2700000" algn="tl">
                  <a:srgbClr val="000000">
                    <a:alpha val="43137"/>
                  </a:srgbClr>
                </a:outerShdw>
              </a:effectLst>
            </a:rPr>
            <a:t>Purchase of the electronic massage chairs</a:t>
          </a:r>
          <a:endParaRPr lang="en-US" sz="1600" dirty="0">
            <a:effectLst>
              <a:outerShdw blurRad="38100" dist="38100" dir="2700000" algn="tl">
                <a:srgbClr val="000000">
                  <a:alpha val="43137"/>
                </a:srgbClr>
              </a:outerShdw>
            </a:effectLst>
          </a:endParaRPr>
        </a:p>
      </dgm:t>
    </dgm:pt>
    <dgm:pt modelId="{C7E60DF3-30AC-4D4B-BC45-045305CE279A}" type="parTrans" cxnId="{A7D2B214-53E8-42F8-8112-ACE58D2D05FF}">
      <dgm:prSet/>
      <dgm:spPr/>
      <dgm:t>
        <a:bodyPr/>
        <a:lstStyle/>
        <a:p>
          <a:endParaRPr lang="en-US"/>
        </a:p>
      </dgm:t>
    </dgm:pt>
    <dgm:pt modelId="{64301FF7-5CDA-4148-A3E5-9B5DF677A2C4}" type="sibTrans" cxnId="{A7D2B214-53E8-42F8-8112-ACE58D2D05FF}">
      <dgm:prSet/>
      <dgm:spPr/>
      <dgm:t>
        <a:bodyPr/>
        <a:lstStyle/>
        <a:p>
          <a:endParaRPr lang="en-US"/>
        </a:p>
      </dgm:t>
    </dgm:pt>
    <dgm:pt modelId="{FF57E655-97EF-4A06-81DA-D6C62F2D28EF}">
      <dgm:prSet/>
      <dgm:spPr/>
      <dgm:t>
        <a:bodyPr/>
        <a:lstStyle/>
        <a:p>
          <a:r>
            <a:rPr lang="en-US" b="1" dirty="0">
              <a:effectLst>
                <a:outerShdw blurRad="38100" dist="38100" dir="2700000" algn="tl">
                  <a:srgbClr val="000000">
                    <a:alpha val="43137"/>
                  </a:srgbClr>
                </a:outerShdw>
              </a:effectLst>
            </a:rPr>
            <a:t>Oasis Space closed to allow building of a NeuroScience Unit      </a:t>
          </a:r>
        </a:p>
        <a:p>
          <a:r>
            <a:rPr lang="en-US" b="1" dirty="0">
              <a:effectLst>
                <a:outerShdw blurRad="38100" dist="38100" dir="2700000" algn="tl">
                  <a:srgbClr val="000000">
                    <a:alpha val="43137"/>
                  </a:srgbClr>
                </a:outerShdw>
              </a:effectLst>
            </a:rPr>
            <a:t>Staff petitioned administration for Oasis Space to reopening</a:t>
          </a:r>
          <a:endParaRPr lang="en-US" dirty="0">
            <a:effectLst>
              <a:outerShdw blurRad="38100" dist="38100" dir="2700000" algn="tl">
                <a:srgbClr val="000000">
                  <a:alpha val="43137"/>
                </a:srgbClr>
              </a:outerShdw>
            </a:effectLst>
          </a:endParaRPr>
        </a:p>
      </dgm:t>
    </dgm:pt>
    <dgm:pt modelId="{DD947B97-5382-4866-940F-5ED916B78767}" type="parTrans" cxnId="{3E1D86ED-EBD8-43F8-BEBD-A0511A455306}">
      <dgm:prSet/>
      <dgm:spPr/>
      <dgm:t>
        <a:bodyPr/>
        <a:lstStyle/>
        <a:p>
          <a:endParaRPr lang="en-US"/>
        </a:p>
      </dgm:t>
    </dgm:pt>
    <dgm:pt modelId="{70A212F8-8C79-40B1-AEF0-EDB35AEF5D50}" type="sibTrans" cxnId="{3E1D86ED-EBD8-43F8-BEBD-A0511A455306}">
      <dgm:prSet/>
      <dgm:spPr/>
      <dgm:t>
        <a:bodyPr/>
        <a:lstStyle/>
        <a:p>
          <a:endParaRPr lang="en-US"/>
        </a:p>
      </dgm:t>
    </dgm:pt>
    <dgm:pt modelId="{7A15F598-4E44-4822-A618-98BFE1E9E9D7}">
      <dgm:prSet custT="1"/>
      <dgm:spPr/>
      <dgm:t>
        <a:bodyPr/>
        <a:lstStyle/>
        <a:p>
          <a:r>
            <a:rPr lang="en-US" sz="1800" b="1" dirty="0">
              <a:effectLst>
                <a:outerShdw blurRad="38100" dist="38100" dir="2700000" algn="tl">
                  <a:srgbClr val="000000">
                    <a:alpha val="43137"/>
                  </a:srgbClr>
                </a:outerShdw>
              </a:effectLst>
            </a:rPr>
            <a:t>Administration requesting            Guided Meditation       in C-Suite weekly</a:t>
          </a:r>
          <a:endParaRPr lang="en-US" sz="1800" dirty="0">
            <a:effectLst>
              <a:outerShdw blurRad="38100" dist="38100" dir="2700000" algn="tl">
                <a:srgbClr val="000000">
                  <a:alpha val="43137"/>
                </a:srgbClr>
              </a:outerShdw>
            </a:effectLst>
          </a:endParaRPr>
        </a:p>
      </dgm:t>
    </dgm:pt>
    <dgm:pt modelId="{80888EE7-EB2A-4278-8730-46C0404E81FF}" type="parTrans" cxnId="{EA8EC0CA-88A9-4051-AE6E-0C3DBE5EA0B4}">
      <dgm:prSet/>
      <dgm:spPr/>
      <dgm:t>
        <a:bodyPr/>
        <a:lstStyle/>
        <a:p>
          <a:endParaRPr lang="en-US"/>
        </a:p>
      </dgm:t>
    </dgm:pt>
    <dgm:pt modelId="{96297913-C48D-47FA-85A4-1264DD9168CD}" type="sibTrans" cxnId="{EA8EC0CA-88A9-4051-AE6E-0C3DBE5EA0B4}">
      <dgm:prSet/>
      <dgm:spPr/>
      <dgm:t>
        <a:bodyPr/>
        <a:lstStyle/>
        <a:p>
          <a:endParaRPr lang="en-US"/>
        </a:p>
      </dgm:t>
    </dgm:pt>
    <dgm:pt modelId="{8DAC6CC1-96A9-449B-9B0D-87AE0D1E1A85}">
      <dgm:prSet custT="1"/>
      <dgm:spPr>
        <a:solidFill>
          <a:schemeClr val="tx2">
            <a:lumMod val="75000"/>
            <a:lumOff val="25000"/>
          </a:schemeClr>
        </a:solidFill>
      </dgm:spPr>
      <dgm:t>
        <a:bodyPr/>
        <a:lstStyle/>
        <a:p>
          <a:r>
            <a:rPr lang="en-US" sz="1800" b="1" dirty="0">
              <a:effectLst>
                <a:outerShdw blurRad="38100" dist="38100" dir="2700000" algn="tl">
                  <a:srgbClr val="000000">
                    <a:alpha val="43137"/>
                  </a:srgbClr>
                </a:outerShdw>
              </a:effectLst>
            </a:rPr>
            <a:t>Holistic Services was added to content of New Hire Orientation</a:t>
          </a:r>
          <a:endParaRPr lang="en-US" sz="1800" dirty="0">
            <a:effectLst>
              <a:outerShdw blurRad="38100" dist="38100" dir="2700000" algn="tl">
                <a:srgbClr val="000000">
                  <a:alpha val="43137"/>
                </a:srgbClr>
              </a:outerShdw>
            </a:effectLst>
          </a:endParaRPr>
        </a:p>
      </dgm:t>
    </dgm:pt>
    <dgm:pt modelId="{6C9C4280-85E6-4BA5-86EC-A6219B14985E}" type="parTrans" cxnId="{4E825994-7B0D-4E7E-94B2-1C86CF5319B2}">
      <dgm:prSet/>
      <dgm:spPr/>
      <dgm:t>
        <a:bodyPr/>
        <a:lstStyle/>
        <a:p>
          <a:endParaRPr lang="en-US"/>
        </a:p>
      </dgm:t>
    </dgm:pt>
    <dgm:pt modelId="{AAB71548-E96C-4606-BBAA-1C4C0A375DBE}" type="sibTrans" cxnId="{4E825994-7B0D-4E7E-94B2-1C86CF5319B2}">
      <dgm:prSet/>
      <dgm:spPr/>
      <dgm:t>
        <a:bodyPr/>
        <a:lstStyle/>
        <a:p>
          <a:endParaRPr lang="en-US"/>
        </a:p>
      </dgm:t>
    </dgm:pt>
    <dgm:pt modelId="{5C84BE4D-08D6-488B-B82B-61662F1010B8}">
      <dgm:prSet custT="1"/>
      <dgm:spPr>
        <a:solidFill>
          <a:schemeClr val="tx2">
            <a:lumMod val="75000"/>
            <a:lumOff val="25000"/>
          </a:schemeClr>
        </a:solidFill>
      </dgm:spPr>
      <dgm:t>
        <a:bodyPr/>
        <a:lstStyle/>
        <a:p>
          <a:r>
            <a:rPr lang="en-US" sz="1800" b="1" dirty="0">
              <a:effectLst>
                <a:outerShdw blurRad="38100" dist="38100" dir="2700000" algn="tl">
                  <a:srgbClr val="000000">
                    <a:alpha val="43137"/>
                  </a:srgbClr>
                </a:outerShdw>
              </a:effectLst>
            </a:rPr>
            <a:t>Numbers of staff using electronic massage chairs justified purchase </a:t>
          </a:r>
        </a:p>
        <a:p>
          <a:r>
            <a:rPr lang="en-US" sz="1800" b="1" dirty="0">
              <a:effectLst>
                <a:outerShdw blurRad="38100" dist="38100" dir="2700000" algn="tl">
                  <a:srgbClr val="000000">
                    <a:alpha val="43137"/>
                  </a:srgbClr>
                </a:outerShdw>
              </a:effectLst>
            </a:rPr>
            <a:t> of 2 additional chairs</a:t>
          </a:r>
          <a:endParaRPr lang="en-US" sz="1800" dirty="0">
            <a:effectLst>
              <a:outerShdw blurRad="38100" dist="38100" dir="2700000" algn="tl">
                <a:srgbClr val="000000">
                  <a:alpha val="43137"/>
                </a:srgbClr>
              </a:outerShdw>
            </a:effectLst>
          </a:endParaRPr>
        </a:p>
      </dgm:t>
    </dgm:pt>
    <dgm:pt modelId="{20180DD8-B537-4505-BE14-989C91092567}" type="parTrans" cxnId="{A4DEBE8D-8D26-4FBC-B34A-58158AB57E98}">
      <dgm:prSet/>
      <dgm:spPr/>
      <dgm:t>
        <a:bodyPr/>
        <a:lstStyle/>
        <a:p>
          <a:endParaRPr lang="en-US"/>
        </a:p>
      </dgm:t>
    </dgm:pt>
    <dgm:pt modelId="{6B0E106C-C072-470D-87FF-474C6E617B7B}" type="sibTrans" cxnId="{A4DEBE8D-8D26-4FBC-B34A-58158AB57E98}">
      <dgm:prSet/>
      <dgm:spPr/>
      <dgm:t>
        <a:bodyPr/>
        <a:lstStyle/>
        <a:p>
          <a:endParaRPr lang="en-US"/>
        </a:p>
      </dgm:t>
    </dgm:pt>
    <dgm:pt modelId="{85F3C878-F272-46FF-BD18-80A5E84919F9}">
      <dgm:prSet custT="1"/>
      <dgm:spPr>
        <a:solidFill>
          <a:schemeClr val="tx2">
            <a:lumMod val="75000"/>
            <a:lumOff val="25000"/>
          </a:schemeClr>
        </a:solidFill>
      </dgm:spPr>
      <dgm:t>
        <a:bodyPr/>
        <a:lstStyle/>
        <a:p>
          <a:r>
            <a:rPr lang="en-US" sz="1800" b="1" dirty="0">
              <a:effectLst>
                <a:outerShdw blurRad="38100" dist="38100" dir="2700000" algn="tl">
                  <a:srgbClr val="000000">
                    <a:alpha val="43137"/>
                  </a:srgbClr>
                </a:outerShdw>
              </a:effectLst>
            </a:rPr>
            <a:t>Departments requesting  (weekly/monthly</a:t>
          </a:r>
        </a:p>
        <a:p>
          <a:r>
            <a:rPr lang="en-US" sz="1800" b="1" dirty="0">
              <a:effectLst>
                <a:outerShdw blurRad="38100" dist="38100" dir="2700000" algn="tl">
                  <a:srgbClr val="000000">
                    <a:alpha val="43137"/>
                  </a:srgbClr>
                </a:outerShdw>
              </a:effectLst>
            </a:rPr>
            <a:t>services for staff</a:t>
          </a:r>
          <a:endParaRPr lang="en-US" sz="1800" dirty="0">
            <a:effectLst>
              <a:outerShdw blurRad="38100" dist="38100" dir="2700000" algn="tl">
                <a:srgbClr val="000000">
                  <a:alpha val="43137"/>
                </a:srgbClr>
              </a:outerShdw>
            </a:effectLst>
          </a:endParaRPr>
        </a:p>
      </dgm:t>
    </dgm:pt>
    <dgm:pt modelId="{1257C431-0E5A-4E51-A425-E38E479E57B3}" type="parTrans" cxnId="{CDDD2F53-9CAD-406B-9E22-5B896D80C929}">
      <dgm:prSet/>
      <dgm:spPr/>
      <dgm:t>
        <a:bodyPr/>
        <a:lstStyle/>
        <a:p>
          <a:endParaRPr lang="en-US"/>
        </a:p>
      </dgm:t>
    </dgm:pt>
    <dgm:pt modelId="{895B99F4-6851-4302-AFF0-5E789537A566}" type="sibTrans" cxnId="{CDDD2F53-9CAD-406B-9E22-5B896D80C929}">
      <dgm:prSet/>
      <dgm:spPr/>
      <dgm:t>
        <a:bodyPr/>
        <a:lstStyle/>
        <a:p>
          <a:endParaRPr lang="en-US"/>
        </a:p>
      </dgm:t>
    </dgm:pt>
    <dgm:pt modelId="{50D51146-C339-413C-80A5-BEB3FFD9FC36}">
      <dgm:prSet custT="1"/>
      <dgm:spPr>
        <a:solidFill>
          <a:schemeClr val="tx2">
            <a:lumMod val="75000"/>
            <a:lumOff val="25000"/>
          </a:schemeClr>
        </a:solidFill>
      </dgm:spPr>
      <dgm:t>
        <a:bodyPr/>
        <a:lstStyle/>
        <a:p>
          <a:r>
            <a:rPr lang="en-US" sz="1400" b="1" dirty="0">
              <a:effectLst>
                <a:outerShdw blurRad="38100" dist="38100" dir="2700000" algn="tl">
                  <a:srgbClr val="000000">
                    <a:alpha val="43137"/>
                  </a:srgbClr>
                </a:outerShdw>
              </a:effectLst>
            </a:rPr>
            <a:t>Administration found the $$$ to build our new Integrated Holistic Center</a:t>
          </a:r>
          <a:endParaRPr lang="en-US" sz="1400" dirty="0">
            <a:effectLst>
              <a:outerShdw blurRad="38100" dist="38100" dir="2700000" algn="tl">
                <a:srgbClr val="000000">
                  <a:alpha val="43137"/>
                </a:srgbClr>
              </a:outerShdw>
            </a:effectLst>
          </a:endParaRPr>
        </a:p>
      </dgm:t>
    </dgm:pt>
    <dgm:pt modelId="{2CE13AA4-EB8E-41F9-922A-4BECB27EBDC5}" type="parTrans" cxnId="{37802464-46D6-429D-8A85-1315D07DDF68}">
      <dgm:prSet/>
      <dgm:spPr/>
      <dgm:t>
        <a:bodyPr/>
        <a:lstStyle/>
        <a:p>
          <a:endParaRPr lang="en-US"/>
        </a:p>
      </dgm:t>
    </dgm:pt>
    <dgm:pt modelId="{22BF82AD-62B7-47AE-8C0C-2D328208658E}" type="sibTrans" cxnId="{37802464-46D6-429D-8A85-1315D07DDF68}">
      <dgm:prSet/>
      <dgm:spPr/>
      <dgm:t>
        <a:bodyPr/>
        <a:lstStyle/>
        <a:p>
          <a:endParaRPr lang="en-US"/>
        </a:p>
      </dgm:t>
    </dgm:pt>
    <dgm:pt modelId="{9DA393FD-8BC9-4697-9310-188A1DEFD1CE}" type="pres">
      <dgm:prSet presAssocID="{6FA50374-0C1A-40B1-8BB3-94D5DE4BBE00}" presName="diagram" presStyleCnt="0">
        <dgm:presLayoutVars>
          <dgm:dir/>
          <dgm:resizeHandles val="exact"/>
        </dgm:presLayoutVars>
      </dgm:prSet>
      <dgm:spPr/>
      <dgm:t>
        <a:bodyPr/>
        <a:lstStyle/>
        <a:p>
          <a:endParaRPr lang="en-US"/>
        </a:p>
      </dgm:t>
    </dgm:pt>
    <dgm:pt modelId="{BB05EA6C-0248-4641-880E-39650B5B4F2A}" type="pres">
      <dgm:prSet presAssocID="{1B2889A8-6B93-48DC-9A11-EE324140C39B}" presName="node" presStyleLbl="node1" presStyleIdx="0" presStyleCnt="12">
        <dgm:presLayoutVars>
          <dgm:bulletEnabled val="1"/>
        </dgm:presLayoutVars>
      </dgm:prSet>
      <dgm:spPr/>
      <dgm:t>
        <a:bodyPr/>
        <a:lstStyle/>
        <a:p>
          <a:endParaRPr lang="en-US"/>
        </a:p>
      </dgm:t>
    </dgm:pt>
    <dgm:pt modelId="{0CBEE913-4DE5-4E87-BE6E-D4BC240B1ADE}" type="pres">
      <dgm:prSet presAssocID="{09EC3BFD-9AD6-42E1-8C0F-A8D6779F3EED}" presName="sibTrans" presStyleCnt="0"/>
      <dgm:spPr/>
    </dgm:pt>
    <dgm:pt modelId="{2D5735A6-EB41-4DC2-B2C2-1EBDD1498825}" type="pres">
      <dgm:prSet presAssocID="{76F70B32-678E-44EE-8E81-46A27349728A}" presName="node" presStyleLbl="node1" presStyleIdx="1" presStyleCnt="12">
        <dgm:presLayoutVars>
          <dgm:bulletEnabled val="1"/>
        </dgm:presLayoutVars>
      </dgm:prSet>
      <dgm:spPr/>
      <dgm:t>
        <a:bodyPr/>
        <a:lstStyle/>
        <a:p>
          <a:endParaRPr lang="en-US"/>
        </a:p>
      </dgm:t>
    </dgm:pt>
    <dgm:pt modelId="{19E4AB25-1354-4778-BF54-61B51B076F5C}" type="pres">
      <dgm:prSet presAssocID="{625A5FC8-35E1-4BD4-AAC8-01E99F512567}" presName="sibTrans" presStyleCnt="0"/>
      <dgm:spPr/>
    </dgm:pt>
    <dgm:pt modelId="{35A96AA2-E61B-47BD-AFA9-FEDD925DBDAC}" type="pres">
      <dgm:prSet presAssocID="{9C7363C9-04AE-4A97-932F-8DC7BEFB452A}" presName="node" presStyleLbl="node1" presStyleIdx="2" presStyleCnt="12">
        <dgm:presLayoutVars>
          <dgm:bulletEnabled val="1"/>
        </dgm:presLayoutVars>
      </dgm:prSet>
      <dgm:spPr/>
      <dgm:t>
        <a:bodyPr/>
        <a:lstStyle/>
        <a:p>
          <a:endParaRPr lang="en-US"/>
        </a:p>
      </dgm:t>
    </dgm:pt>
    <dgm:pt modelId="{198B5D35-427F-4D51-A84C-A269A7EDDA9E}" type="pres">
      <dgm:prSet presAssocID="{6A29D7AB-44AB-4D4B-B28C-88FCFD46442D}" presName="sibTrans" presStyleCnt="0"/>
      <dgm:spPr/>
    </dgm:pt>
    <dgm:pt modelId="{D05C2B53-9475-41D4-A458-E92985FF959C}" type="pres">
      <dgm:prSet presAssocID="{1EC4B99D-C0BD-4D92-B216-3F98B99F49DE}" presName="node" presStyleLbl="node1" presStyleIdx="3" presStyleCnt="12">
        <dgm:presLayoutVars>
          <dgm:bulletEnabled val="1"/>
        </dgm:presLayoutVars>
      </dgm:prSet>
      <dgm:spPr/>
      <dgm:t>
        <a:bodyPr/>
        <a:lstStyle/>
        <a:p>
          <a:endParaRPr lang="en-US"/>
        </a:p>
      </dgm:t>
    </dgm:pt>
    <dgm:pt modelId="{8210CBCD-78CB-48CF-A06D-99110D320211}" type="pres">
      <dgm:prSet presAssocID="{24030827-F09C-446C-8CDE-4554CC34D262}" presName="sibTrans" presStyleCnt="0"/>
      <dgm:spPr/>
    </dgm:pt>
    <dgm:pt modelId="{40F46D0B-FB2D-4E0E-A9D7-50BEF29257A2}" type="pres">
      <dgm:prSet presAssocID="{2B83ABEC-8831-404D-8339-889EAC7B179F}" presName="node" presStyleLbl="node1" presStyleIdx="4" presStyleCnt="12">
        <dgm:presLayoutVars>
          <dgm:bulletEnabled val="1"/>
        </dgm:presLayoutVars>
      </dgm:prSet>
      <dgm:spPr/>
      <dgm:t>
        <a:bodyPr/>
        <a:lstStyle/>
        <a:p>
          <a:endParaRPr lang="en-US"/>
        </a:p>
      </dgm:t>
    </dgm:pt>
    <dgm:pt modelId="{96DC28B3-694E-409C-8995-1DE48ECEFF95}" type="pres">
      <dgm:prSet presAssocID="{7AA094C4-5B87-46D1-BFAF-5C7F3D914A27}" presName="sibTrans" presStyleCnt="0"/>
      <dgm:spPr/>
    </dgm:pt>
    <dgm:pt modelId="{60640FEB-6916-48A6-AD65-4D20FBF40F97}" type="pres">
      <dgm:prSet presAssocID="{98037839-3BC1-488E-A87E-F8581FFA00F3}" presName="node" presStyleLbl="node1" presStyleIdx="5" presStyleCnt="12">
        <dgm:presLayoutVars>
          <dgm:bulletEnabled val="1"/>
        </dgm:presLayoutVars>
      </dgm:prSet>
      <dgm:spPr/>
      <dgm:t>
        <a:bodyPr/>
        <a:lstStyle/>
        <a:p>
          <a:endParaRPr lang="en-US"/>
        </a:p>
      </dgm:t>
    </dgm:pt>
    <dgm:pt modelId="{55D19808-47E4-43D9-9DA3-055CCA65EEC7}" type="pres">
      <dgm:prSet presAssocID="{64301FF7-5CDA-4148-A3E5-9B5DF677A2C4}" presName="sibTrans" presStyleCnt="0"/>
      <dgm:spPr/>
    </dgm:pt>
    <dgm:pt modelId="{CC3D1F39-E5F1-469F-8EFD-61E63AA3A663}" type="pres">
      <dgm:prSet presAssocID="{FF57E655-97EF-4A06-81DA-D6C62F2D28EF}" presName="node" presStyleLbl="node1" presStyleIdx="6" presStyleCnt="12">
        <dgm:presLayoutVars>
          <dgm:bulletEnabled val="1"/>
        </dgm:presLayoutVars>
      </dgm:prSet>
      <dgm:spPr/>
      <dgm:t>
        <a:bodyPr/>
        <a:lstStyle/>
        <a:p>
          <a:endParaRPr lang="en-US"/>
        </a:p>
      </dgm:t>
    </dgm:pt>
    <dgm:pt modelId="{0F1065CE-550A-4B97-91BB-8F5CEA4788A0}" type="pres">
      <dgm:prSet presAssocID="{70A212F8-8C79-40B1-AEF0-EDB35AEF5D50}" presName="sibTrans" presStyleCnt="0"/>
      <dgm:spPr/>
    </dgm:pt>
    <dgm:pt modelId="{40E7231A-AEE6-432D-8B01-0C80D241461D}" type="pres">
      <dgm:prSet presAssocID="{7A15F598-4E44-4822-A618-98BFE1E9E9D7}" presName="node" presStyleLbl="node1" presStyleIdx="7" presStyleCnt="12">
        <dgm:presLayoutVars>
          <dgm:bulletEnabled val="1"/>
        </dgm:presLayoutVars>
      </dgm:prSet>
      <dgm:spPr/>
      <dgm:t>
        <a:bodyPr/>
        <a:lstStyle/>
        <a:p>
          <a:endParaRPr lang="en-US"/>
        </a:p>
      </dgm:t>
    </dgm:pt>
    <dgm:pt modelId="{AB28F70E-3211-450A-B7EB-C9E93DCEF3A8}" type="pres">
      <dgm:prSet presAssocID="{96297913-C48D-47FA-85A4-1264DD9168CD}" presName="sibTrans" presStyleCnt="0"/>
      <dgm:spPr/>
    </dgm:pt>
    <dgm:pt modelId="{AE19A136-F1A9-4857-AD68-235D1E08F8B8}" type="pres">
      <dgm:prSet presAssocID="{8DAC6CC1-96A9-449B-9B0D-87AE0D1E1A85}" presName="node" presStyleLbl="node1" presStyleIdx="8" presStyleCnt="12">
        <dgm:presLayoutVars>
          <dgm:bulletEnabled val="1"/>
        </dgm:presLayoutVars>
      </dgm:prSet>
      <dgm:spPr/>
      <dgm:t>
        <a:bodyPr/>
        <a:lstStyle/>
        <a:p>
          <a:endParaRPr lang="en-US"/>
        </a:p>
      </dgm:t>
    </dgm:pt>
    <dgm:pt modelId="{6670EE60-B18E-4E20-8880-77BA59F1F98E}" type="pres">
      <dgm:prSet presAssocID="{AAB71548-E96C-4606-BBAA-1C4C0A375DBE}" presName="sibTrans" presStyleCnt="0"/>
      <dgm:spPr/>
    </dgm:pt>
    <dgm:pt modelId="{B6B142BD-6385-4EE2-8974-CF1C87150B47}" type="pres">
      <dgm:prSet presAssocID="{5C84BE4D-08D6-488B-B82B-61662F1010B8}" presName="node" presStyleLbl="node1" presStyleIdx="9" presStyleCnt="12">
        <dgm:presLayoutVars>
          <dgm:bulletEnabled val="1"/>
        </dgm:presLayoutVars>
      </dgm:prSet>
      <dgm:spPr/>
      <dgm:t>
        <a:bodyPr/>
        <a:lstStyle/>
        <a:p>
          <a:endParaRPr lang="en-US"/>
        </a:p>
      </dgm:t>
    </dgm:pt>
    <dgm:pt modelId="{228983EE-A79A-4994-9564-9C67A0A2EA57}" type="pres">
      <dgm:prSet presAssocID="{6B0E106C-C072-470D-87FF-474C6E617B7B}" presName="sibTrans" presStyleCnt="0"/>
      <dgm:spPr/>
    </dgm:pt>
    <dgm:pt modelId="{912E93C8-4489-45DA-9BB6-8A7E0D636635}" type="pres">
      <dgm:prSet presAssocID="{85F3C878-F272-46FF-BD18-80A5E84919F9}" presName="node" presStyleLbl="node1" presStyleIdx="10" presStyleCnt="12">
        <dgm:presLayoutVars>
          <dgm:bulletEnabled val="1"/>
        </dgm:presLayoutVars>
      </dgm:prSet>
      <dgm:spPr/>
      <dgm:t>
        <a:bodyPr/>
        <a:lstStyle/>
        <a:p>
          <a:endParaRPr lang="en-US"/>
        </a:p>
      </dgm:t>
    </dgm:pt>
    <dgm:pt modelId="{B1A2A60B-564F-4798-B577-0D4FD5806FBD}" type="pres">
      <dgm:prSet presAssocID="{895B99F4-6851-4302-AFF0-5E789537A566}" presName="sibTrans" presStyleCnt="0"/>
      <dgm:spPr/>
    </dgm:pt>
    <dgm:pt modelId="{78732C3A-9E16-4305-AEB4-5EAE0C55AA71}" type="pres">
      <dgm:prSet presAssocID="{50D51146-C339-413C-80A5-BEB3FFD9FC36}" presName="node" presStyleLbl="node1" presStyleIdx="11" presStyleCnt="12">
        <dgm:presLayoutVars>
          <dgm:bulletEnabled val="1"/>
        </dgm:presLayoutVars>
      </dgm:prSet>
      <dgm:spPr/>
      <dgm:t>
        <a:bodyPr/>
        <a:lstStyle/>
        <a:p>
          <a:endParaRPr lang="en-US"/>
        </a:p>
      </dgm:t>
    </dgm:pt>
  </dgm:ptLst>
  <dgm:cxnLst>
    <dgm:cxn modelId="{8D232F3F-0ED3-499F-A640-CED419B56D5E}" type="presOf" srcId="{50D51146-C339-413C-80A5-BEB3FFD9FC36}" destId="{78732C3A-9E16-4305-AEB4-5EAE0C55AA71}" srcOrd="0" destOrd="0" presId="urn:microsoft.com/office/officeart/2005/8/layout/default"/>
    <dgm:cxn modelId="{0434D100-8E0A-4C4D-9AF2-E0E23673ECFC}" type="presOf" srcId="{1EC4B99D-C0BD-4D92-B216-3F98B99F49DE}" destId="{D05C2B53-9475-41D4-A458-E92985FF959C}" srcOrd="0" destOrd="0" presId="urn:microsoft.com/office/officeart/2005/8/layout/default"/>
    <dgm:cxn modelId="{FCD1CF01-6872-4598-80E5-331FC5BDDB64}" type="presOf" srcId="{2B83ABEC-8831-404D-8339-889EAC7B179F}" destId="{40F46D0B-FB2D-4E0E-A9D7-50BEF29257A2}" srcOrd="0" destOrd="0" presId="urn:microsoft.com/office/officeart/2005/8/layout/default"/>
    <dgm:cxn modelId="{D9172028-F5F1-4A38-9EC4-45D93AB79DCA}" type="presOf" srcId="{9C7363C9-04AE-4A97-932F-8DC7BEFB452A}" destId="{35A96AA2-E61B-47BD-AFA9-FEDD925DBDAC}" srcOrd="0" destOrd="0" presId="urn:microsoft.com/office/officeart/2005/8/layout/default"/>
    <dgm:cxn modelId="{4E825994-7B0D-4E7E-94B2-1C86CF5319B2}" srcId="{6FA50374-0C1A-40B1-8BB3-94D5DE4BBE00}" destId="{8DAC6CC1-96A9-449B-9B0D-87AE0D1E1A85}" srcOrd="8" destOrd="0" parTransId="{6C9C4280-85E6-4BA5-86EC-A6219B14985E}" sibTransId="{AAB71548-E96C-4606-BBAA-1C4C0A375DBE}"/>
    <dgm:cxn modelId="{153C285D-D76F-4465-A43B-5CC00776D35B}" type="presOf" srcId="{7A15F598-4E44-4822-A618-98BFE1E9E9D7}" destId="{40E7231A-AEE6-432D-8B01-0C80D241461D}" srcOrd="0" destOrd="0" presId="urn:microsoft.com/office/officeart/2005/8/layout/default"/>
    <dgm:cxn modelId="{763D187B-8074-4500-9145-3E751CB15BEC}" type="presOf" srcId="{6FA50374-0C1A-40B1-8BB3-94D5DE4BBE00}" destId="{9DA393FD-8BC9-4697-9310-188A1DEFD1CE}" srcOrd="0" destOrd="0" presId="urn:microsoft.com/office/officeart/2005/8/layout/default"/>
    <dgm:cxn modelId="{0DC1BACA-CBFB-435D-A876-EDB7EAE6B7B2}" srcId="{6FA50374-0C1A-40B1-8BB3-94D5DE4BBE00}" destId="{1EC4B99D-C0BD-4D92-B216-3F98B99F49DE}" srcOrd="3" destOrd="0" parTransId="{72225958-E56A-497F-8249-4201AC1C1B3A}" sibTransId="{24030827-F09C-446C-8CDE-4554CC34D262}"/>
    <dgm:cxn modelId="{EA8EC0CA-88A9-4051-AE6E-0C3DBE5EA0B4}" srcId="{6FA50374-0C1A-40B1-8BB3-94D5DE4BBE00}" destId="{7A15F598-4E44-4822-A618-98BFE1E9E9D7}" srcOrd="7" destOrd="0" parTransId="{80888EE7-EB2A-4278-8730-46C0404E81FF}" sibTransId="{96297913-C48D-47FA-85A4-1264DD9168CD}"/>
    <dgm:cxn modelId="{3E1D86ED-EBD8-43F8-BEBD-A0511A455306}" srcId="{6FA50374-0C1A-40B1-8BB3-94D5DE4BBE00}" destId="{FF57E655-97EF-4A06-81DA-D6C62F2D28EF}" srcOrd="6" destOrd="0" parTransId="{DD947B97-5382-4866-940F-5ED916B78767}" sibTransId="{70A212F8-8C79-40B1-AEF0-EDB35AEF5D50}"/>
    <dgm:cxn modelId="{A7D2B214-53E8-42F8-8112-ACE58D2D05FF}" srcId="{6FA50374-0C1A-40B1-8BB3-94D5DE4BBE00}" destId="{98037839-3BC1-488E-A87E-F8581FFA00F3}" srcOrd="5" destOrd="0" parTransId="{C7E60DF3-30AC-4D4B-BC45-045305CE279A}" sibTransId="{64301FF7-5CDA-4148-A3E5-9B5DF677A2C4}"/>
    <dgm:cxn modelId="{8A16BADA-1060-43F8-BF0A-6D6880249052}" srcId="{6FA50374-0C1A-40B1-8BB3-94D5DE4BBE00}" destId="{1B2889A8-6B93-48DC-9A11-EE324140C39B}" srcOrd="0" destOrd="0" parTransId="{5D17D1FF-BF73-40DE-A604-1AC9377C4C86}" sibTransId="{09EC3BFD-9AD6-42E1-8C0F-A8D6779F3EED}"/>
    <dgm:cxn modelId="{A4DEBE8D-8D26-4FBC-B34A-58158AB57E98}" srcId="{6FA50374-0C1A-40B1-8BB3-94D5DE4BBE00}" destId="{5C84BE4D-08D6-488B-B82B-61662F1010B8}" srcOrd="9" destOrd="0" parTransId="{20180DD8-B537-4505-BE14-989C91092567}" sibTransId="{6B0E106C-C072-470D-87FF-474C6E617B7B}"/>
    <dgm:cxn modelId="{CDDD2F53-9CAD-406B-9E22-5B896D80C929}" srcId="{6FA50374-0C1A-40B1-8BB3-94D5DE4BBE00}" destId="{85F3C878-F272-46FF-BD18-80A5E84919F9}" srcOrd="10" destOrd="0" parTransId="{1257C431-0E5A-4E51-A425-E38E479E57B3}" sibTransId="{895B99F4-6851-4302-AFF0-5E789537A566}"/>
    <dgm:cxn modelId="{37802464-46D6-429D-8A85-1315D07DDF68}" srcId="{6FA50374-0C1A-40B1-8BB3-94D5DE4BBE00}" destId="{50D51146-C339-413C-80A5-BEB3FFD9FC36}" srcOrd="11" destOrd="0" parTransId="{2CE13AA4-EB8E-41F9-922A-4BECB27EBDC5}" sibTransId="{22BF82AD-62B7-47AE-8C0C-2D328208658E}"/>
    <dgm:cxn modelId="{CA397295-5AE3-4FE3-BE70-661A819351FB}" type="presOf" srcId="{FF57E655-97EF-4A06-81DA-D6C62F2D28EF}" destId="{CC3D1F39-E5F1-469F-8EFD-61E63AA3A663}" srcOrd="0" destOrd="0" presId="urn:microsoft.com/office/officeart/2005/8/layout/default"/>
    <dgm:cxn modelId="{F0AC16D1-FDED-44A0-9C1B-1AE2C5DA55D2}" type="presOf" srcId="{5C84BE4D-08D6-488B-B82B-61662F1010B8}" destId="{B6B142BD-6385-4EE2-8974-CF1C87150B47}" srcOrd="0" destOrd="0" presId="urn:microsoft.com/office/officeart/2005/8/layout/default"/>
    <dgm:cxn modelId="{E4145811-3B63-42B7-A27B-0EC6457F09D7}" type="presOf" srcId="{1B2889A8-6B93-48DC-9A11-EE324140C39B}" destId="{BB05EA6C-0248-4641-880E-39650B5B4F2A}" srcOrd="0" destOrd="0" presId="urn:microsoft.com/office/officeart/2005/8/layout/default"/>
    <dgm:cxn modelId="{61147E9F-AA07-4919-93A2-A45AC4CC4180}" srcId="{6FA50374-0C1A-40B1-8BB3-94D5DE4BBE00}" destId="{9C7363C9-04AE-4A97-932F-8DC7BEFB452A}" srcOrd="2" destOrd="0" parTransId="{34C1DCF8-7E7C-4E75-A521-F584C725D155}" sibTransId="{6A29D7AB-44AB-4D4B-B28C-88FCFD46442D}"/>
    <dgm:cxn modelId="{653E9BBD-2DC1-4189-B51F-0876094C6A8C}" type="presOf" srcId="{85F3C878-F272-46FF-BD18-80A5E84919F9}" destId="{912E93C8-4489-45DA-9BB6-8A7E0D636635}" srcOrd="0" destOrd="0" presId="urn:microsoft.com/office/officeart/2005/8/layout/default"/>
    <dgm:cxn modelId="{F95B21F6-F241-4486-BE17-13A22A77D0B8}" type="presOf" srcId="{98037839-3BC1-488E-A87E-F8581FFA00F3}" destId="{60640FEB-6916-48A6-AD65-4D20FBF40F97}" srcOrd="0" destOrd="0" presId="urn:microsoft.com/office/officeart/2005/8/layout/default"/>
    <dgm:cxn modelId="{D86B3AC0-7AE7-4717-94BF-5618D451F440}" type="presOf" srcId="{76F70B32-678E-44EE-8E81-46A27349728A}" destId="{2D5735A6-EB41-4DC2-B2C2-1EBDD1498825}" srcOrd="0" destOrd="0" presId="urn:microsoft.com/office/officeart/2005/8/layout/default"/>
    <dgm:cxn modelId="{0A84CDD2-EAA1-46B0-B1EF-65E22B46652D}" type="presOf" srcId="{8DAC6CC1-96A9-449B-9B0D-87AE0D1E1A85}" destId="{AE19A136-F1A9-4857-AD68-235D1E08F8B8}" srcOrd="0" destOrd="0" presId="urn:microsoft.com/office/officeart/2005/8/layout/default"/>
    <dgm:cxn modelId="{7ADCA239-1363-473A-9747-25A06C6DF9FA}" srcId="{6FA50374-0C1A-40B1-8BB3-94D5DE4BBE00}" destId="{2B83ABEC-8831-404D-8339-889EAC7B179F}" srcOrd="4" destOrd="0" parTransId="{0FFCD863-B54A-4E4E-B1C9-646F6D0E537E}" sibTransId="{7AA094C4-5B87-46D1-BFAF-5C7F3D914A27}"/>
    <dgm:cxn modelId="{4066584B-CF97-4452-8175-91E38AAE50EF}" srcId="{6FA50374-0C1A-40B1-8BB3-94D5DE4BBE00}" destId="{76F70B32-678E-44EE-8E81-46A27349728A}" srcOrd="1" destOrd="0" parTransId="{D6628E18-5471-488E-A114-41ADFE9F2E97}" sibTransId="{625A5FC8-35E1-4BD4-AAC8-01E99F512567}"/>
    <dgm:cxn modelId="{02B039BE-C97F-42F6-BB5D-3E4EA8C025DB}" type="presParOf" srcId="{9DA393FD-8BC9-4697-9310-188A1DEFD1CE}" destId="{BB05EA6C-0248-4641-880E-39650B5B4F2A}" srcOrd="0" destOrd="0" presId="urn:microsoft.com/office/officeart/2005/8/layout/default"/>
    <dgm:cxn modelId="{A429FABC-96A2-4CD8-B24B-BDAEC9751142}" type="presParOf" srcId="{9DA393FD-8BC9-4697-9310-188A1DEFD1CE}" destId="{0CBEE913-4DE5-4E87-BE6E-D4BC240B1ADE}" srcOrd="1" destOrd="0" presId="urn:microsoft.com/office/officeart/2005/8/layout/default"/>
    <dgm:cxn modelId="{4B78BEEF-F8AD-4578-AE69-5ABF00DA4306}" type="presParOf" srcId="{9DA393FD-8BC9-4697-9310-188A1DEFD1CE}" destId="{2D5735A6-EB41-4DC2-B2C2-1EBDD1498825}" srcOrd="2" destOrd="0" presId="urn:microsoft.com/office/officeart/2005/8/layout/default"/>
    <dgm:cxn modelId="{88C7997C-3471-4371-B506-07C225CA3C3C}" type="presParOf" srcId="{9DA393FD-8BC9-4697-9310-188A1DEFD1CE}" destId="{19E4AB25-1354-4778-BF54-61B51B076F5C}" srcOrd="3" destOrd="0" presId="urn:microsoft.com/office/officeart/2005/8/layout/default"/>
    <dgm:cxn modelId="{7D7B38FB-25CA-4656-B6F4-C8118A5494F4}" type="presParOf" srcId="{9DA393FD-8BC9-4697-9310-188A1DEFD1CE}" destId="{35A96AA2-E61B-47BD-AFA9-FEDD925DBDAC}" srcOrd="4" destOrd="0" presId="urn:microsoft.com/office/officeart/2005/8/layout/default"/>
    <dgm:cxn modelId="{D718D39C-BFE5-4832-81D7-0E12038F94B0}" type="presParOf" srcId="{9DA393FD-8BC9-4697-9310-188A1DEFD1CE}" destId="{198B5D35-427F-4D51-A84C-A269A7EDDA9E}" srcOrd="5" destOrd="0" presId="urn:microsoft.com/office/officeart/2005/8/layout/default"/>
    <dgm:cxn modelId="{DD9992D7-0CF4-44E3-9FC1-DF320D0A3227}" type="presParOf" srcId="{9DA393FD-8BC9-4697-9310-188A1DEFD1CE}" destId="{D05C2B53-9475-41D4-A458-E92985FF959C}" srcOrd="6" destOrd="0" presId="urn:microsoft.com/office/officeart/2005/8/layout/default"/>
    <dgm:cxn modelId="{AD525272-5977-4250-839E-E59C6C8B20A4}" type="presParOf" srcId="{9DA393FD-8BC9-4697-9310-188A1DEFD1CE}" destId="{8210CBCD-78CB-48CF-A06D-99110D320211}" srcOrd="7" destOrd="0" presId="urn:microsoft.com/office/officeart/2005/8/layout/default"/>
    <dgm:cxn modelId="{5003AB43-76CC-4B9C-B703-5F404560915B}" type="presParOf" srcId="{9DA393FD-8BC9-4697-9310-188A1DEFD1CE}" destId="{40F46D0B-FB2D-4E0E-A9D7-50BEF29257A2}" srcOrd="8" destOrd="0" presId="urn:microsoft.com/office/officeart/2005/8/layout/default"/>
    <dgm:cxn modelId="{D7423080-6078-4BDE-8D70-84FEE182A3BC}" type="presParOf" srcId="{9DA393FD-8BC9-4697-9310-188A1DEFD1CE}" destId="{96DC28B3-694E-409C-8995-1DE48ECEFF95}" srcOrd="9" destOrd="0" presId="urn:microsoft.com/office/officeart/2005/8/layout/default"/>
    <dgm:cxn modelId="{14FF540E-33FF-443F-93EA-4936048B301A}" type="presParOf" srcId="{9DA393FD-8BC9-4697-9310-188A1DEFD1CE}" destId="{60640FEB-6916-48A6-AD65-4D20FBF40F97}" srcOrd="10" destOrd="0" presId="urn:microsoft.com/office/officeart/2005/8/layout/default"/>
    <dgm:cxn modelId="{69ED2901-AF5C-4A45-8112-769173494CDB}" type="presParOf" srcId="{9DA393FD-8BC9-4697-9310-188A1DEFD1CE}" destId="{55D19808-47E4-43D9-9DA3-055CCA65EEC7}" srcOrd="11" destOrd="0" presId="urn:microsoft.com/office/officeart/2005/8/layout/default"/>
    <dgm:cxn modelId="{10B60170-5F63-4BB0-8ED5-1A1FD6B27D0E}" type="presParOf" srcId="{9DA393FD-8BC9-4697-9310-188A1DEFD1CE}" destId="{CC3D1F39-E5F1-469F-8EFD-61E63AA3A663}" srcOrd="12" destOrd="0" presId="urn:microsoft.com/office/officeart/2005/8/layout/default"/>
    <dgm:cxn modelId="{C1BE4A5C-5BC9-449E-A6E1-F9394463CD00}" type="presParOf" srcId="{9DA393FD-8BC9-4697-9310-188A1DEFD1CE}" destId="{0F1065CE-550A-4B97-91BB-8F5CEA4788A0}" srcOrd="13" destOrd="0" presId="urn:microsoft.com/office/officeart/2005/8/layout/default"/>
    <dgm:cxn modelId="{DB3203CA-05DC-4890-AB3B-AB650AB6B753}" type="presParOf" srcId="{9DA393FD-8BC9-4697-9310-188A1DEFD1CE}" destId="{40E7231A-AEE6-432D-8B01-0C80D241461D}" srcOrd="14" destOrd="0" presId="urn:microsoft.com/office/officeart/2005/8/layout/default"/>
    <dgm:cxn modelId="{00B9DB69-EA49-4ECC-AD51-8C204F99885D}" type="presParOf" srcId="{9DA393FD-8BC9-4697-9310-188A1DEFD1CE}" destId="{AB28F70E-3211-450A-B7EB-C9E93DCEF3A8}" srcOrd="15" destOrd="0" presId="urn:microsoft.com/office/officeart/2005/8/layout/default"/>
    <dgm:cxn modelId="{E552770B-6FF5-444B-8FDB-CCBAE6DB89C2}" type="presParOf" srcId="{9DA393FD-8BC9-4697-9310-188A1DEFD1CE}" destId="{AE19A136-F1A9-4857-AD68-235D1E08F8B8}" srcOrd="16" destOrd="0" presId="urn:microsoft.com/office/officeart/2005/8/layout/default"/>
    <dgm:cxn modelId="{69F3D527-9359-47E2-93E8-26157FF1DDFD}" type="presParOf" srcId="{9DA393FD-8BC9-4697-9310-188A1DEFD1CE}" destId="{6670EE60-B18E-4E20-8880-77BA59F1F98E}" srcOrd="17" destOrd="0" presId="urn:microsoft.com/office/officeart/2005/8/layout/default"/>
    <dgm:cxn modelId="{C81812FA-A0F1-4D4C-85D7-2E9B8ED9B4A6}" type="presParOf" srcId="{9DA393FD-8BC9-4697-9310-188A1DEFD1CE}" destId="{B6B142BD-6385-4EE2-8974-CF1C87150B47}" srcOrd="18" destOrd="0" presId="urn:microsoft.com/office/officeart/2005/8/layout/default"/>
    <dgm:cxn modelId="{FE83E23F-25FD-42E7-9317-8A91E318D2CF}" type="presParOf" srcId="{9DA393FD-8BC9-4697-9310-188A1DEFD1CE}" destId="{228983EE-A79A-4994-9564-9C67A0A2EA57}" srcOrd="19" destOrd="0" presId="urn:microsoft.com/office/officeart/2005/8/layout/default"/>
    <dgm:cxn modelId="{EFA30D02-5E32-4D68-8F31-A584C4D4596D}" type="presParOf" srcId="{9DA393FD-8BC9-4697-9310-188A1DEFD1CE}" destId="{912E93C8-4489-45DA-9BB6-8A7E0D636635}" srcOrd="20" destOrd="0" presId="urn:microsoft.com/office/officeart/2005/8/layout/default"/>
    <dgm:cxn modelId="{06296AD1-16F8-4EC1-A05C-26D59A3852F8}" type="presParOf" srcId="{9DA393FD-8BC9-4697-9310-188A1DEFD1CE}" destId="{B1A2A60B-564F-4798-B577-0D4FD5806FBD}" srcOrd="21" destOrd="0" presId="urn:microsoft.com/office/officeart/2005/8/layout/default"/>
    <dgm:cxn modelId="{89181377-3E8D-42AD-A564-FD73219B4E60}" type="presParOf" srcId="{9DA393FD-8BC9-4697-9310-188A1DEFD1CE}" destId="{78732C3A-9E16-4305-AEB4-5EAE0C55AA71}"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EB219E2-DB6B-49AB-99E8-94A2EA6C135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6CFEF8C-530D-44B8-9DD0-CACFEE40AA75}">
      <dgm:prSet custT="1"/>
      <dgm:spPr/>
      <dgm:t>
        <a:bodyPr/>
        <a:lstStyle/>
        <a:p>
          <a:r>
            <a:rPr lang="en-US" sz="2000" b="1">
              <a:solidFill>
                <a:srgbClr val="002060"/>
              </a:solidFill>
              <a:latin typeface="+mn-lt"/>
            </a:rPr>
            <a:t>The AHNA is a specialty nursing association serving over 5,000 nurses and other holistic healthcare professionals whose Vision is a world in which nursing nurtures wholeness and inspires peace and healing</a:t>
          </a:r>
        </a:p>
      </dgm:t>
    </dgm:pt>
    <dgm:pt modelId="{A3B00AFF-8BAA-44A0-99DB-018B6B9136D7}" type="parTrans" cxnId="{C62BD11D-39AB-4CCD-A025-A4F2F452D6E1}">
      <dgm:prSet/>
      <dgm:spPr/>
      <dgm:t>
        <a:bodyPr/>
        <a:lstStyle/>
        <a:p>
          <a:endParaRPr lang="en-US"/>
        </a:p>
      </dgm:t>
    </dgm:pt>
    <dgm:pt modelId="{6A2E65E8-75F7-488C-9C22-82DAF9CA3533}" type="sibTrans" cxnId="{C62BD11D-39AB-4CCD-A025-A4F2F452D6E1}">
      <dgm:prSet/>
      <dgm:spPr/>
      <dgm:t>
        <a:bodyPr/>
        <a:lstStyle/>
        <a:p>
          <a:endParaRPr lang="en-US"/>
        </a:p>
      </dgm:t>
    </dgm:pt>
    <dgm:pt modelId="{E4D75B1E-C404-43D3-9514-A55ACB111D51}">
      <dgm:prSet/>
      <dgm:spPr/>
      <dgm:t>
        <a:bodyPr/>
        <a:lstStyle/>
        <a:p>
          <a:r>
            <a:rPr lang="en-US" b="1">
              <a:solidFill>
                <a:srgbClr val="002060"/>
              </a:solidFill>
            </a:rPr>
            <a:t>AHNA is well known as the definitive voice for holistic nursing through continuing education, research, practice, networking, and advocacy</a:t>
          </a:r>
        </a:p>
      </dgm:t>
    </dgm:pt>
    <dgm:pt modelId="{90E500E5-D40A-4AA5-B071-6AE757DE4BDF}" type="parTrans" cxnId="{CD06FB07-CC70-44F6-8281-611726F2C87A}">
      <dgm:prSet/>
      <dgm:spPr/>
      <dgm:t>
        <a:bodyPr/>
        <a:lstStyle/>
        <a:p>
          <a:endParaRPr lang="en-US"/>
        </a:p>
      </dgm:t>
    </dgm:pt>
    <dgm:pt modelId="{86FB305A-29EE-4413-B8D5-1536FEEFB695}" type="sibTrans" cxnId="{CD06FB07-CC70-44F6-8281-611726F2C87A}">
      <dgm:prSet/>
      <dgm:spPr/>
      <dgm:t>
        <a:bodyPr/>
        <a:lstStyle/>
        <a:p>
          <a:endParaRPr lang="en-US"/>
        </a:p>
      </dgm:t>
    </dgm:pt>
    <dgm:pt modelId="{C8929F2D-DAE1-4692-B518-6BFF601DF3B9}">
      <dgm:prSet/>
      <dgm:spPr/>
      <dgm:t>
        <a:bodyPr/>
        <a:lstStyle/>
        <a:p>
          <a:r>
            <a:rPr lang="en-US" b="1">
              <a:solidFill>
                <a:srgbClr val="002060"/>
              </a:solidFill>
            </a:rPr>
            <a:t>Membership benefits:  CEU’s, Beginnings magazine, Journal of Holistic Nursing and Long Island Chapter meetings</a:t>
          </a:r>
        </a:p>
      </dgm:t>
    </dgm:pt>
    <dgm:pt modelId="{E24D505B-F8D2-44E6-886E-A9AC6F7A431D}" type="parTrans" cxnId="{71050484-6E3C-4D18-BF7E-252E1089772F}">
      <dgm:prSet/>
      <dgm:spPr/>
      <dgm:t>
        <a:bodyPr/>
        <a:lstStyle/>
        <a:p>
          <a:endParaRPr lang="en-US"/>
        </a:p>
      </dgm:t>
    </dgm:pt>
    <dgm:pt modelId="{8020B357-6176-486D-BAC2-5B192FC0529A}" type="sibTrans" cxnId="{71050484-6E3C-4D18-BF7E-252E1089772F}">
      <dgm:prSet/>
      <dgm:spPr/>
      <dgm:t>
        <a:bodyPr/>
        <a:lstStyle/>
        <a:p>
          <a:endParaRPr lang="en-US"/>
        </a:p>
      </dgm:t>
    </dgm:pt>
    <dgm:pt modelId="{F74E7978-DC1A-4CFF-BA01-21DF0C14A25C}">
      <dgm:prSet/>
      <dgm:spPr/>
      <dgm:t>
        <a:bodyPr/>
        <a:lstStyle/>
        <a:p>
          <a:r>
            <a:rPr lang="en-US" b="1">
              <a:solidFill>
                <a:srgbClr val="002060"/>
              </a:solidFill>
            </a:rPr>
            <a:t>https://www.ahna.org</a:t>
          </a:r>
        </a:p>
      </dgm:t>
    </dgm:pt>
    <dgm:pt modelId="{C771D494-0397-4BB0-8358-8C482E197FBE}" type="parTrans" cxnId="{BA844E9C-3720-44A6-8702-CBD74FA3E180}">
      <dgm:prSet/>
      <dgm:spPr/>
      <dgm:t>
        <a:bodyPr/>
        <a:lstStyle/>
        <a:p>
          <a:endParaRPr lang="en-US"/>
        </a:p>
      </dgm:t>
    </dgm:pt>
    <dgm:pt modelId="{2B9CC08A-A49F-43FC-86BE-702E294CCD27}" type="sibTrans" cxnId="{BA844E9C-3720-44A6-8702-CBD74FA3E180}">
      <dgm:prSet/>
      <dgm:spPr/>
      <dgm:t>
        <a:bodyPr/>
        <a:lstStyle/>
        <a:p>
          <a:endParaRPr lang="en-US"/>
        </a:p>
      </dgm:t>
    </dgm:pt>
    <dgm:pt modelId="{ACEF2432-882E-41A2-BF56-7B128D78B77A}" type="pres">
      <dgm:prSet presAssocID="{8EB219E2-DB6B-49AB-99E8-94A2EA6C1350}" presName="vert0" presStyleCnt="0">
        <dgm:presLayoutVars>
          <dgm:dir/>
          <dgm:animOne val="branch"/>
          <dgm:animLvl val="lvl"/>
        </dgm:presLayoutVars>
      </dgm:prSet>
      <dgm:spPr/>
      <dgm:t>
        <a:bodyPr/>
        <a:lstStyle/>
        <a:p>
          <a:endParaRPr lang="en-US"/>
        </a:p>
      </dgm:t>
    </dgm:pt>
    <dgm:pt modelId="{EA3D44DD-48AA-49DE-A86D-AC72BC26687C}" type="pres">
      <dgm:prSet presAssocID="{26CFEF8C-530D-44B8-9DD0-CACFEE40AA75}" presName="thickLine" presStyleLbl="alignNode1" presStyleIdx="0" presStyleCnt="4"/>
      <dgm:spPr/>
    </dgm:pt>
    <dgm:pt modelId="{2C6A6FD6-9122-4AAD-921B-D005E1F2E282}" type="pres">
      <dgm:prSet presAssocID="{26CFEF8C-530D-44B8-9DD0-CACFEE40AA75}" presName="horz1" presStyleCnt="0"/>
      <dgm:spPr/>
    </dgm:pt>
    <dgm:pt modelId="{74BAF798-BD78-4027-960C-8C646DF2B823}" type="pres">
      <dgm:prSet presAssocID="{26CFEF8C-530D-44B8-9DD0-CACFEE40AA75}" presName="tx1" presStyleLbl="revTx" presStyleIdx="0" presStyleCnt="4" custScaleY="140470"/>
      <dgm:spPr/>
      <dgm:t>
        <a:bodyPr/>
        <a:lstStyle/>
        <a:p>
          <a:endParaRPr lang="en-US"/>
        </a:p>
      </dgm:t>
    </dgm:pt>
    <dgm:pt modelId="{A43F5612-B2EB-4BB3-90DC-40294EDE23DE}" type="pres">
      <dgm:prSet presAssocID="{26CFEF8C-530D-44B8-9DD0-CACFEE40AA75}" presName="vert1" presStyleCnt="0"/>
      <dgm:spPr/>
    </dgm:pt>
    <dgm:pt modelId="{CA8B52EA-0DFA-4016-B72C-6852D2622FC9}" type="pres">
      <dgm:prSet presAssocID="{E4D75B1E-C404-43D3-9514-A55ACB111D51}" presName="thickLine" presStyleLbl="alignNode1" presStyleIdx="1" presStyleCnt="4"/>
      <dgm:spPr/>
    </dgm:pt>
    <dgm:pt modelId="{3D96B748-46CE-4A5C-930B-1797479DADF8}" type="pres">
      <dgm:prSet presAssocID="{E4D75B1E-C404-43D3-9514-A55ACB111D51}" presName="horz1" presStyleCnt="0"/>
      <dgm:spPr/>
    </dgm:pt>
    <dgm:pt modelId="{ADF2F468-33D0-4D0B-BE61-6EB702435B9D}" type="pres">
      <dgm:prSet presAssocID="{E4D75B1E-C404-43D3-9514-A55ACB111D51}" presName="tx1" presStyleLbl="revTx" presStyleIdx="1" presStyleCnt="4" custScaleY="127795"/>
      <dgm:spPr/>
      <dgm:t>
        <a:bodyPr/>
        <a:lstStyle/>
        <a:p>
          <a:endParaRPr lang="en-US"/>
        </a:p>
      </dgm:t>
    </dgm:pt>
    <dgm:pt modelId="{4A66FE99-633F-4A0D-BD6C-7E8775A50876}" type="pres">
      <dgm:prSet presAssocID="{E4D75B1E-C404-43D3-9514-A55ACB111D51}" presName="vert1" presStyleCnt="0"/>
      <dgm:spPr/>
    </dgm:pt>
    <dgm:pt modelId="{633C62BE-5682-4EC8-85AA-E3559EFCC697}" type="pres">
      <dgm:prSet presAssocID="{C8929F2D-DAE1-4692-B518-6BFF601DF3B9}" presName="thickLine" presStyleLbl="alignNode1" presStyleIdx="2" presStyleCnt="4"/>
      <dgm:spPr/>
    </dgm:pt>
    <dgm:pt modelId="{1540E672-A645-4F50-94D3-74EDBC85D0A6}" type="pres">
      <dgm:prSet presAssocID="{C8929F2D-DAE1-4692-B518-6BFF601DF3B9}" presName="horz1" presStyleCnt="0"/>
      <dgm:spPr/>
    </dgm:pt>
    <dgm:pt modelId="{55326123-2B9E-4E00-B2E1-5A2B2EAE2501}" type="pres">
      <dgm:prSet presAssocID="{C8929F2D-DAE1-4692-B518-6BFF601DF3B9}" presName="tx1" presStyleLbl="revTx" presStyleIdx="2" presStyleCnt="4"/>
      <dgm:spPr/>
      <dgm:t>
        <a:bodyPr/>
        <a:lstStyle/>
        <a:p>
          <a:endParaRPr lang="en-US"/>
        </a:p>
      </dgm:t>
    </dgm:pt>
    <dgm:pt modelId="{D89546DB-97EE-4B76-8726-C07398D2A655}" type="pres">
      <dgm:prSet presAssocID="{C8929F2D-DAE1-4692-B518-6BFF601DF3B9}" presName="vert1" presStyleCnt="0"/>
      <dgm:spPr/>
    </dgm:pt>
    <dgm:pt modelId="{8FF3061B-A88A-480E-B011-CB74EB57A68F}" type="pres">
      <dgm:prSet presAssocID="{F74E7978-DC1A-4CFF-BA01-21DF0C14A25C}" presName="thickLine" presStyleLbl="alignNode1" presStyleIdx="3" presStyleCnt="4"/>
      <dgm:spPr/>
    </dgm:pt>
    <dgm:pt modelId="{2BED03E4-FD1B-4083-A3C9-DA2CFEDD3AED}" type="pres">
      <dgm:prSet presAssocID="{F74E7978-DC1A-4CFF-BA01-21DF0C14A25C}" presName="horz1" presStyleCnt="0"/>
      <dgm:spPr/>
    </dgm:pt>
    <dgm:pt modelId="{81E199D3-DF46-4DA9-8CE9-AB0C2CEA7620}" type="pres">
      <dgm:prSet presAssocID="{F74E7978-DC1A-4CFF-BA01-21DF0C14A25C}" presName="tx1" presStyleLbl="revTx" presStyleIdx="3" presStyleCnt="4"/>
      <dgm:spPr/>
      <dgm:t>
        <a:bodyPr/>
        <a:lstStyle/>
        <a:p>
          <a:endParaRPr lang="en-US"/>
        </a:p>
      </dgm:t>
    </dgm:pt>
    <dgm:pt modelId="{55E39C33-94C2-4702-93C8-873A1F680121}" type="pres">
      <dgm:prSet presAssocID="{F74E7978-DC1A-4CFF-BA01-21DF0C14A25C}" presName="vert1" presStyleCnt="0"/>
      <dgm:spPr/>
    </dgm:pt>
  </dgm:ptLst>
  <dgm:cxnLst>
    <dgm:cxn modelId="{BA844E9C-3720-44A6-8702-CBD74FA3E180}" srcId="{8EB219E2-DB6B-49AB-99E8-94A2EA6C1350}" destId="{F74E7978-DC1A-4CFF-BA01-21DF0C14A25C}" srcOrd="3" destOrd="0" parTransId="{C771D494-0397-4BB0-8358-8C482E197FBE}" sibTransId="{2B9CC08A-A49F-43FC-86BE-702E294CCD27}"/>
    <dgm:cxn modelId="{71050484-6E3C-4D18-BF7E-252E1089772F}" srcId="{8EB219E2-DB6B-49AB-99E8-94A2EA6C1350}" destId="{C8929F2D-DAE1-4692-B518-6BFF601DF3B9}" srcOrd="2" destOrd="0" parTransId="{E24D505B-F8D2-44E6-886E-A9AC6F7A431D}" sibTransId="{8020B357-6176-486D-BAC2-5B192FC0529A}"/>
    <dgm:cxn modelId="{E1759090-1641-4498-AF51-6C4A2F1B7E09}" type="presOf" srcId="{26CFEF8C-530D-44B8-9DD0-CACFEE40AA75}" destId="{74BAF798-BD78-4027-960C-8C646DF2B823}" srcOrd="0" destOrd="0" presId="urn:microsoft.com/office/officeart/2008/layout/LinedList"/>
    <dgm:cxn modelId="{C62BD11D-39AB-4CCD-A025-A4F2F452D6E1}" srcId="{8EB219E2-DB6B-49AB-99E8-94A2EA6C1350}" destId="{26CFEF8C-530D-44B8-9DD0-CACFEE40AA75}" srcOrd="0" destOrd="0" parTransId="{A3B00AFF-8BAA-44A0-99DB-018B6B9136D7}" sibTransId="{6A2E65E8-75F7-488C-9C22-82DAF9CA3533}"/>
    <dgm:cxn modelId="{3908A6B7-8D73-4C16-927B-30A1FCFD4CCC}" type="presOf" srcId="{E4D75B1E-C404-43D3-9514-A55ACB111D51}" destId="{ADF2F468-33D0-4D0B-BE61-6EB702435B9D}" srcOrd="0" destOrd="0" presId="urn:microsoft.com/office/officeart/2008/layout/LinedList"/>
    <dgm:cxn modelId="{F557B084-2EAC-4CA4-94BE-66B6CD88C57F}" type="presOf" srcId="{F74E7978-DC1A-4CFF-BA01-21DF0C14A25C}" destId="{81E199D3-DF46-4DA9-8CE9-AB0C2CEA7620}" srcOrd="0" destOrd="0" presId="urn:microsoft.com/office/officeart/2008/layout/LinedList"/>
    <dgm:cxn modelId="{08A17ED7-339A-45CF-A23A-03869D63BCB2}" type="presOf" srcId="{C8929F2D-DAE1-4692-B518-6BFF601DF3B9}" destId="{55326123-2B9E-4E00-B2E1-5A2B2EAE2501}" srcOrd="0" destOrd="0" presId="urn:microsoft.com/office/officeart/2008/layout/LinedList"/>
    <dgm:cxn modelId="{AA2C4AF1-26B9-457C-9BAE-F7DBB245BDB1}" type="presOf" srcId="{8EB219E2-DB6B-49AB-99E8-94A2EA6C1350}" destId="{ACEF2432-882E-41A2-BF56-7B128D78B77A}" srcOrd="0" destOrd="0" presId="urn:microsoft.com/office/officeart/2008/layout/LinedList"/>
    <dgm:cxn modelId="{CD06FB07-CC70-44F6-8281-611726F2C87A}" srcId="{8EB219E2-DB6B-49AB-99E8-94A2EA6C1350}" destId="{E4D75B1E-C404-43D3-9514-A55ACB111D51}" srcOrd="1" destOrd="0" parTransId="{90E500E5-D40A-4AA5-B071-6AE757DE4BDF}" sibTransId="{86FB305A-29EE-4413-B8D5-1536FEEFB695}"/>
    <dgm:cxn modelId="{BD7EBDC2-D976-4884-B226-0F6D4DE14933}" type="presParOf" srcId="{ACEF2432-882E-41A2-BF56-7B128D78B77A}" destId="{EA3D44DD-48AA-49DE-A86D-AC72BC26687C}" srcOrd="0" destOrd="0" presId="urn:microsoft.com/office/officeart/2008/layout/LinedList"/>
    <dgm:cxn modelId="{2E0D168F-A893-43DD-85BB-8EF281AB8D17}" type="presParOf" srcId="{ACEF2432-882E-41A2-BF56-7B128D78B77A}" destId="{2C6A6FD6-9122-4AAD-921B-D005E1F2E282}" srcOrd="1" destOrd="0" presId="urn:microsoft.com/office/officeart/2008/layout/LinedList"/>
    <dgm:cxn modelId="{ADEF71C6-F620-4902-9512-A18DDF3A77BE}" type="presParOf" srcId="{2C6A6FD6-9122-4AAD-921B-D005E1F2E282}" destId="{74BAF798-BD78-4027-960C-8C646DF2B823}" srcOrd="0" destOrd="0" presId="urn:microsoft.com/office/officeart/2008/layout/LinedList"/>
    <dgm:cxn modelId="{455A476D-A86E-4BE0-989F-168A06F91B20}" type="presParOf" srcId="{2C6A6FD6-9122-4AAD-921B-D005E1F2E282}" destId="{A43F5612-B2EB-4BB3-90DC-40294EDE23DE}" srcOrd="1" destOrd="0" presId="urn:microsoft.com/office/officeart/2008/layout/LinedList"/>
    <dgm:cxn modelId="{3F281F66-869B-4654-A020-FB101F836E17}" type="presParOf" srcId="{ACEF2432-882E-41A2-BF56-7B128D78B77A}" destId="{CA8B52EA-0DFA-4016-B72C-6852D2622FC9}" srcOrd="2" destOrd="0" presId="urn:microsoft.com/office/officeart/2008/layout/LinedList"/>
    <dgm:cxn modelId="{50DF73DD-CA0E-4C8E-8408-5A8816F9EACC}" type="presParOf" srcId="{ACEF2432-882E-41A2-BF56-7B128D78B77A}" destId="{3D96B748-46CE-4A5C-930B-1797479DADF8}" srcOrd="3" destOrd="0" presId="urn:microsoft.com/office/officeart/2008/layout/LinedList"/>
    <dgm:cxn modelId="{E228020B-00E6-47A1-9C48-3CB3695868CB}" type="presParOf" srcId="{3D96B748-46CE-4A5C-930B-1797479DADF8}" destId="{ADF2F468-33D0-4D0B-BE61-6EB702435B9D}" srcOrd="0" destOrd="0" presId="urn:microsoft.com/office/officeart/2008/layout/LinedList"/>
    <dgm:cxn modelId="{FF38E1EE-D84A-4285-A24D-0F755EFA2A10}" type="presParOf" srcId="{3D96B748-46CE-4A5C-930B-1797479DADF8}" destId="{4A66FE99-633F-4A0D-BD6C-7E8775A50876}" srcOrd="1" destOrd="0" presId="urn:microsoft.com/office/officeart/2008/layout/LinedList"/>
    <dgm:cxn modelId="{E2B1EF7A-374C-4EDF-81DD-D99178E58525}" type="presParOf" srcId="{ACEF2432-882E-41A2-BF56-7B128D78B77A}" destId="{633C62BE-5682-4EC8-85AA-E3559EFCC697}" srcOrd="4" destOrd="0" presId="urn:microsoft.com/office/officeart/2008/layout/LinedList"/>
    <dgm:cxn modelId="{980E3851-5DF3-48E8-B8FC-CD92B5D61A99}" type="presParOf" srcId="{ACEF2432-882E-41A2-BF56-7B128D78B77A}" destId="{1540E672-A645-4F50-94D3-74EDBC85D0A6}" srcOrd="5" destOrd="0" presId="urn:microsoft.com/office/officeart/2008/layout/LinedList"/>
    <dgm:cxn modelId="{26F383D9-F8D7-475B-9CB8-1678C1571B96}" type="presParOf" srcId="{1540E672-A645-4F50-94D3-74EDBC85D0A6}" destId="{55326123-2B9E-4E00-B2E1-5A2B2EAE2501}" srcOrd="0" destOrd="0" presId="urn:microsoft.com/office/officeart/2008/layout/LinedList"/>
    <dgm:cxn modelId="{3FD25256-C337-424D-97E9-AF69FE4AD12D}" type="presParOf" srcId="{1540E672-A645-4F50-94D3-74EDBC85D0A6}" destId="{D89546DB-97EE-4B76-8726-C07398D2A655}" srcOrd="1" destOrd="0" presId="urn:microsoft.com/office/officeart/2008/layout/LinedList"/>
    <dgm:cxn modelId="{7A08B5AA-8641-43E1-A999-9841C9B11F35}" type="presParOf" srcId="{ACEF2432-882E-41A2-BF56-7B128D78B77A}" destId="{8FF3061B-A88A-480E-B011-CB74EB57A68F}" srcOrd="6" destOrd="0" presId="urn:microsoft.com/office/officeart/2008/layout/LinedList"/>
    <dgm:cxn modelId="{35B03EA5-3C56-4284-8AEF-BFD72494B5D4}" type="presParOf" srcId="{ACEF2432-882E-41A2-BF56-7B128D78B77A}" destId="{2BED03E4-FD1B-4083-A3C9-DA2CFEDD3AED}" srcOrd="7" destOrd="0" presId="urn:microsoft.com/office/officeart/2008/layout/LinedList"/>
    <dgm:cxn modelId="{C1FDECA4-598C-4F37-9538-456E398A4F38}" type="presParOf" srcId="{2BED03E4-FD1B-4083-A3C9-DA2CFEDD3AED}" destId="{81E199D3-DF46-4DA9-8CE9-AB0C2CEA7620}" srcOrd="0" destOrd="0" presId="urn:microsoft.com/office/officeart/2008/layout/LinedList"/>
    <dgm:cxn modelId="{019120A1-D63E-42C4-A626-415FA4DD5368}" type="presParOf" srcId="{2BED03E4-FD1B-4083-A3C9-DA2CFEDD3AED}" destId="{55E39C33-94C2-4702-93C8-873A1F68012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006466-8436-4ABF-A183-42F5EC706EE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BBEC09F-2E2C-4332-9A49-CCF8561D2705}">
      <dgm:prSet custT="1"/>
      <dgm:spPr/>
      <dgm:t>
        <a:bodyPr/>
        <a:lstStyle/>
        <a:p>
          <a:pPr algn="ctr" rtl="0"/>
          <a:r>
            <a:rPr lang="en-US" sz="2800" b="1" dirty="0">
              <a:solidFill>
                <a:srgbClr val="002060"/>
              </a:solidFill>
              <a:latin typeface="Tw Cen MT"/>
            </a:rPr>
            <a:t>2017</a:t>
          </a:r>
        </a:p>
        <a:p>
          <a:pPr algn="ctr" rtl="0"/>
          <a:r>
            <a:rPr lang="en-US" sz="2800" b="1" dirty="0">
              <a:solidFill>
                <a:srgbClr val="002060"/>
              </a:solidFill>
              <a:latin typeface="Tw Cen MT"/>
            </a:rPr>
            <a:t>Full Time Holistic Nurse</a:t>
          </a:r>
        </a:p>
        <a:p>
          <a:pPr algn="ctr" rtl="0"/>
          <a:r>
            <a:rPr lang="en-US" sz="2800" b="1" dirty="0">
              <a:solidFill>
                <a:srgbClr val="002060"/>
              </a:solidFill>
              <a:latin typeface="Tw Cen MT"/>
            </a:rPr>
            <a:t> Dedicated space opened for the Caregiver program </a:t>
          </a:r>
          <a:endParaRPr lang="en-US" sz="2800" b="0" dirty="0">
            <a:solidFill>
              <a:srgbClr val="002060"/>
            </a:solidFill>
          </a:endParaRPr>
        </a:p>
      </dgm:t>
    </dgm:pt>
    <dgm:pt modelId="{71C11841-4A43-4F06-A052-ED53E39633CF}" type="parTrans" cxnId="{11EA81F5-1E0A-4C37-9338-30456CF7E6B6}">
      <dgm:prSet/>
      <dgm:spPr/>
      <dgm:t>
        <a:bodyPr/>
        <a:lstStyle/>
        <a:p>
          <a:endParaRPr lang="en-US"/>
        </a:p>
      </dgm:t>
    </dgm:pt>
    <dgm:pt modelId="{2DBEA40A-F480-494A-897C-07264B588F8C}" type="sibTrans" cxnId="{11EA81F5-1E0A-4C37-9338-30456CF7E6B6}">
      <dgm:prSet/>
      <dgm:spPr/>
      <dgm:t>
        <a:bodyPr/>
        <a:lstStyle/>
        <a:p>
          <a:endParaRPr lang="en-US"/>
        </a:p>
      </dgm:t>
    </dgm:pt>
    <dgm:pt modelId="{D3479967-0003-45E3-BF7E-8B9B5CEE0D35}">
      <dgm:prSet custT="1"/>
      <dgm:spPr/>
      <dgm:t>
        <a:bodyPr/>
        <a:lstStyle/>
        <a:p>
          <a:pPr algn="l" rtl="0"/>
          <a:endParaRPr lang="en-US" sz="3100" b="1" dirty="0"/>
        </a:p>
        <a:p>
          <a:pPr algn="ctr" rtl="0"/>
          <a:r>
            <a:rPr lang="en-US" sz="3100" b="1" dirty="0">
              <a:solidFill>
                <a:srgbClr val="002060"/>
              </a:solidFill>
              <a:latin typeface="Tw Cen MT"/>
            </a:rPr>
            <a:t>2019</a:t>
          </a:r>
        </a:p>
        <a:p>
          <a:pPr algn="ctr"/>
          <a:r>
            <a:rPr lang="en-US" sz="3100" b="1" dirty="0">
              <a:solidFill>
                <a:srgbClr val="002060"/>
              </a:solidFill>
              <a:latin typeface="Tw Cen MT"/>
            </a:rPr>
            <a:t>Virtual </a:t>
          </a:r>
          <a:r>
            <a:rPr lang="en-US" sz="3100" b="1" i="1" dirty="0">
              <a:solidFill>
                <a:srgbClr val="002060"/>
              </a:solidFill>
              <a:latin typeface="Tw Cen MT"/>
            </a:rPr>
            <a:t>Nature Window</a:t>
          </a:r>
          <a:r>
            <a:rPr lang="en-US" sz="3100" b="1" dirty="0">
              <a:solidFill>
                <a:srgbClr val="002060"/>
              </a:solidFill>
              <a:latin typeface="Tw Cen MT"/>
            </a:rPr>
            <a:t> donated by a patient’s family</a:t>
          </a:r>
          <a:r>
            <a:rPr lang="en-US" sz="3100" b="1" dirty="0">
              <a:solidFill>
                <a:srgbClr val="002060"/>
              </a:solidFill>
            </a:rPr>
            <a:t/>
          </a:r>
          <a:br>
            <a:rPr lang="en-US" sz="3100" b="1" dirty="0">
              <a:solidFill>
                <a:srgbClr val="002060"/>
              </a:solidFill>
            </a:rPr>
          </a:br>
          <a:endParaRPr lang="en-US" sz="3100" b="1" dirty="0">
            <a:solidFill>
              <a:srgbClr val="002060"/>
            </a:solidFill>
          </a:endParaRPr>
        </a:p>
      </dgm:t>
    </dgm:pt>
    <dgm:pt modelId="{47C96D4E-63A4-43A9-82A0-49795F6DE5A8}" type="parTrans" cxnId="{6CF7E2BF-A297-4EB8-9075-276093C75EEA}">
      <dgm:prSet/>
      <dgm:spPr/>
      <dgm:t>
        <a:bodyPr/>
        <a:lstStyle/>
        <a:p>
          <a:endParaRPr lang="en-US"/>
        </a:p>
      </dgm:t>
    </dgm:pt>
    <dgm:pt modelId="{8DFB2187-2804-4D7A-80B9-6B10F44CEF6E}" type="sibTrans" cxnId="{6CF7E2BF-A297-4EB8-9075-276093C75EEA}">
      <dgm:prSet/>
      <dgm:spPr/>
      <dgm:t>
        <a:bodyPr/>
        <a:lstStyle/>
        <a:p>
          <a:endParaRPr lang="en-US"/>
        </a:p>
      </dgm:t>
    </dgm:pt>
    <dgm:pt modelId="{32A0046D-E932-456E-8296-8BA09763ED29}" type="pres">
      <dgm:prSet presAssocID="{8D006466-8436-4ABF-A183-42F5EC706EE7}" presName="vert0" presStyleCnt="0">
        <dgm:presLayoutVars>
          <dgm:dir/>
          <dgm:animOne val="branch"/>
          <dgm:animLvl val="lvl"/>
        </dgm:presLayoutVars>
      </dgm:prSet>
      <dgm:spPr/>
      <dgm:t>
        <a:bodyPr/>
        <a:lstStyle/>
        <a:p>
          <a:endParaRPr lang="en-US"/>
        </a:p>
      </dgm:t>
    </dgm:pt>
    <dgm:pt modelId="{85CBDEDF-9C66-41C5-A6E4-4429FF06E7E1}" type="pres">
      <dgm:prSet presAssocID="{7BBEC09F-2E2C-4332-9A49-CCF8561D2705}" presName="thickLine" presStyleLbl="alignNode1" presStyleIdx="0" presStyleCnt="2"/>
      <dgm:spPr/>
    </dgm:pt>
    <dgm:pt modelId="{37B2349D-8337-4170-AF96-0F424FA2852A}" type="pres">
      <dgm:prSet presAssocID="{7BBEC09F-2E2C-4332-9A49-CCF8561D2705}" presName="horz1" presStyleCnt="0"/>
      <dgm:spPr/>
    </dgm:pt>
    <dgm:pt modelId="{EF64E843-9243-429A-B476-A649DD722414}" type="pres">
      <dgm:prSet presAssocID="{7BBEC09F-2E2C-4332-9A49-CCF8561D2705}" presName="tx1" presStyleLbl="revTx" presStyleIdx="0" presStyleCnt="2"/>
      <dgm:spPr/>
      <dgm:t>
        <a:bodyPr/>
        <a:lstStyle/>
        <a:p>
          <a:endParaRPr lang="en-US"/>
        </a:p>
      </dgm:t>
    </dgm:pt>
    <dgm:pt modelId="{91BC742E-C446-4B49-972A-A6BD9273CC1F}" type="pres">
      <dgm:prSet presAssocID="{7BBEC09F-2E2C-4332-9A49-CCF8561D2705}" presName="vert1" presStyleCnt="0"/>
      <dgm:spPr/>
    </dgm:pt>
    <dgm:pt modelId="{D6CDDCFC-7BBC-476F-8E09-4AA8432E3A69}" type="pres">
      <dgm:prSet presAssocID="{D3479967-0003-45E3-BF7E-8B9B5CEE0D35}" presName="thickLine" presStyleLbl="alignNode1" presStyleIdx="1" presStyleCnt="2"/>
      <dgm:spPr/>
    </dgm:pt>
    <dgm:pt modelId="{6C86CD7B-D973-45FE-B29B-99F29D250D26}" type="pres">
      <dgm:prSet presAssocID="{D3479967-0003-45E3-BF7E-8B9B5CEE0D35}" presName="horz1" presStyleCnt="0"/>
      <dgm:spPr/>
    </dgm:pt>
    <dgm:pt modelId="{77CBB74F-59F7-473A-8297-350FB6F75E63}" type="pres">
      <dgm:prSet presAssocID="{D3479967-0003-45E3-BF7E-8B9B5CEE0D35}" presName="tx1" presStyleLbl="revTx" presStyleIdx="1" presStyleCnt="2"/>
      <dgm:spPr/>
      <dgm:t>
        <a:bodyPr/>
        <a:lstStyle/>
        <a:p>
          <a:endParaRPr lang="en-US"/>
        </a:p>
      </dgm:t>
    </dgm:pt>
    <dgm:pt modelId="{54490804-F51E-4B29-90D0-CD03CAF0793D}" type="pres">
      <dgm:prSet presAssocID="{D3479967-0003-45E3-BF7E-8B9B5CEE0D35}" presName="vert1" presStyleCnt="0"/>
      <dgm:spPr/>
    </dgm:pt>
  </dgm:ptLst>
  <dgm:cxnLst>
    <dgm:cxn modelId="{6CF7E2BF-A297-4EB8-9075-276093C75EEA}" srcId="{8D006466-8436-4ABF-A183-42F5EC706EE7}" destId="{D3479967-0003-45E3-BF7E-8B9B5CEE0D35}" srcOrd="1" destOrd="0" parTransId="{47C96D4E-63A4-43A9-82A0-49795F6DE5A8}" sibTransId="{8DFB2187-2804-4D7A-80B9-6B10F44CEF6E}"/>
    <dgm:cxn modelId="{8F1E9A23-BA63-45D0-B9E2-3676EF274875}" type="presOf" srcId="{D3479967-0003-45E3-BF7E-8B9B5CEE0D35}" destId="{77CBB74F-59F7-473A-8297-350FB6F75E63}" srcOrd="0" destOrd="0" presId="urn:microsoft.com/office/officeart/2008/layout/LinedList"/>
    <dgm:cxn modelId="{2B3F6861-CF64-450A-AB1B-1D1A1C83CB92}" type="presOf" srcId="{7BBEC09F-2E2C-4332-9A49-CCF8561D2705}" destId="{EF64E843-9243-429A-B476-A649DD722414}" srcOrd="0" destOrd="0" presId="urn:microsoft.com/office/officeart/2008/layout/LinedList"/>
    <dgm:cxn modelId="{11EA81F5-1E0A-4C37-9338-30456CF7E6B6}" srcId="{8D006466-8436-4ABF-A183-42F5EC706EE7}" destId="{7BBEC09F-2E2C-4332-9A49-CCF8561D2705}" srcOrd="0" destOrd="0" parTransId="{71C11841-4A43-4F06-A052-ED53E39633CF}" sibTransId="{2DBEA40A-F480-494A-897C-07264B588F8C}"/>
    <dgm:cxn modelId="{6979DAF9-2369-4190-B887-069C0438B454}" type="presOf" srcId="{8D006466-8436-4ABF-A183-42F5EC706EE7}" destId="{32A0046D-E932-456E-8296-8BA09763ED29}" srcOrd="0" destOrd="0" presId="urn:microsoft.com/office/officeart/2008/layout/LinedList"/>
    <dgm:cxn modelId="{4DB954CE-D290-4A2A-80DF-9AC3968D997E}" type="presParOf" srcId="{32A0046D-E932-456E-8296-8BA09763ED29}" destId="{85CBDEDF-9C66-41C5-A6E4-4429FF06E7E1}" srcOrd="0" destOrd="0" presId="urn:microsoft.com/office/officeart/2008/layout/LinedList"/>
    <dgm:cxn modelId="{CBB888B4-CFBA-4AF9-9DE5-E858E602A454}" type="presParOf" srcId="{32A0046D-E932-456E-8296-8BA09763ED29}" destId="{37B2349D-8337-4170-AF96-0F424FA2852A}" srcOrd="1" destOrd="0" presId="urn:microsoft.com/office/officeart/2008/layout/LinedList"/>
    <dgm:cxn modelId="{F3E48961-9C29-4DAA-891C-70478CF140BC}" type="presParOf" srcId="{37B2349D-8337-4170-AF96-0F424FA2852A}" destId="{EF64E843-9243-429A-B476-A649DD722414}" srcOrd="0" destOrd="0" presId="urn:microsoft.com/office/officeart/2008/layout/LinedList"/>
    <dgm:cxn modelId="{C79A806E-E39E-4752-8CA4-45EEA1FB193D}" type="presParOf" srcId="{37B2349D-8337-4170-AF96-0F424FA2852A}" destId="{91BC742E-C446-4B49-972A-A6BD9273CC1F}" srcOrd="1" destOrd="0" presId="urn:microsoft.com/office/officeart/2008/layout/LinedList"/>
    <dgm:cxn modelId="{1893427A-73DD-4F22-A3DA-D541DCDA6338}" type="presParOf" srcId="{32A0046D-E932-456E-8296-8BA09763ED29}" destId="{D6CDDCFC-7BBC-476F-8E09-4AA8432E3A69}" srcOrd="2" destOrd="0" presId="urn:microsoft.com/office/officeart/2008/layout/LinedList"/>
    <dgm:cxn modelId="{2370EBD6-A2DE-4C50-8A22-073CA90D7AA4}" type="presParOf" srcId="{32A0046D-E932-456E-8296-8BA09763ED29}" destId="{6C86CD7B-D973-45FE-B29B-99F29D250D26}" srcOrd="3" destOrd="0" presId="urn:microsoft.com/office/officeart/2008/layout/LinedList"/>
    <dgm:cxn modelId="{D3134195-D783-42A0-9112-B2EA2982E01C}" type="presParOf" srcId="{6C86CD7B-D973-45FE-B29B-99F29D250D26}" destId="{77CBB74F-59F7-473A-8297-350FB6F75E63}" srcOrd="0" destOrd="0" presId="urn:microsoft.com/office/officeart/2008/layout/LinedList"/>
    <dgm:cxn modelId="{953386D0-3399-40B9-BA68-DF4541FB2782}" type="presParOf" srcId="{6C86CD7B-D973-45FE-B29B-99F29D250D26}" destId="{54490804-F51E-4B29-90D0-CD03CAF0793D}"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A0614B-F8A8-4578-B552-6B2AF1929A5C}"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98B4C1FA-F570-4C2D-9392-9845B98D9AC9}">
      <dgm:prSet custT="1"/>
      <dgm:spPr/>
      <dgm:t>
        <a:bodyPr/>
        <a:lstStyle/>
        <a:p>
          <a:r>
            <a:rPr lang="en-US" sz="2400" b="1" dirty="0">
              <a:solidFill>
                <a:srgbClr val="002060"/>
              </a:solidFill>
              <a:effectLst/>
              <a:latin typeface="+mj-lt"/>
            </a:rPr>
            <a:t>So relaxed their falling out of the chair  = Recliners</a:t>
          </a:r>
        </a:p>
      </dgm:t>
    </dgm:pt>
    <dgm:pt modelId="{3B28E5DD-9592-4207-BC6A-4B3F8C56218A}" type="parTrans" cxnId="{E225124C-C427-459B-B7A4-176A6E4DEC3D}">
      <dgm:prSet/>
      <dgm:spPr/>
      <dgm:t>
        <a:bodyPr/>
        <a:lstStyle/>
        <a:p>
          <a:endParaRPr lang="en-US"/>
        </a:p>
      </dgm:t>
    </dgm:pt>
    <dgm:pt modelId="{AB10DDA9-DA0B-44AC-93AC-B65B6C0440D9}" type="sibTrans" cxnId="{E225124C-C427-459B-B7A4-176A6E4DEC3D}">
      <dgm:prSet/>
      <dgm:spPr/>
      <dgm:t>
        <a:bodyPr/>
        <a:lstStyle/>
        <a:p>
          <a:endParaRPr lang="en-US"/>
        </a:p>
      </dgm:t>
    </dgm:pt>
    <dgm:pt modelId="{98169347-9DCD-47D9-A413-DDAC9D5FFF5D}">
      <dgm:prSet custT="1"/>
      <dgm:spPr/>
      <dgm:t>
        <a:bodyPr/>
        <a:lstStyle/>
        <a:p>
          <a:r>
            <a:rPr lang="en-US" sz="2400" b="1" dirty="0">
              <a:solidFill>
                <a:srgbClr val="002060"/>
              </a:solidFill>
              <a:effectLst/>
              <a:latin typeface="+mj-lt"/>
            </a:rPr>
            <a:t>Falling asleep</a:t>
          </a:r>
        </a:p>
      </dgm:t>
    </dgm:pt>
    <dgm:pt modelId="{24B2622C-F875-4632-A8D0-9424D2F5D054}" type="parTrans" cxnId="{5D24C4E9-3F07-49E1-9532-68FDDFB113BA}">
      <dgm:prSet/>
      <dgm:spPr/>
      <dgm:t>
        <a:bodyPr/>
        <a:lstStyle/>
        <a:p>
          <a:endParaRPr lang="en-US"/>
        </a:p>
      </dgm:t>
    </dgm:pt>
    <dgm:pt modelId="{5B7351FD-CC04-4037-849E-23F89CB33D50}" type="sibTrans" cxnId="{5D24C4E9-3F07-49E1-9532-68FDDFB113BA}">
      <dgm:prSet/>
      <dgm:spPr/>
      <dgm:t>
        <a:bodyPr/>
        <a:lstStyle/>
        <a:p>
          <a:endParaRPr lang="en-US"/>
        </a:p>
      </dgm:t>
    </dgm:pt>
    <dgm:pt modelId="{A2EB22E8-F4E8-49CA-ACAD-7812EC9C8310}">
      <dgm:prSet custT="1"/>
      <dgm:spPr/>
      <dgm:t>
        <a:bodyPr/>
        <a:lstStyle/>
        <a:p>
          <a:r>
            <a:rPr lang="en-US" sz="2400" b="1" dirty="0">
              <a:solidFill>
                <a:srgbClr val="002060"/>
              </a:solidFill>
              <a:effectLst/>
              <a:latin typeface="+mj-lt"/>
            </a:rPr>
            <a:t>Family feedback = There’s no beeping…(Monitors)</a:t>
          </a:r>
        </a:p>
      </dgm:t>
    </dgm:pt>
    <dgm:pt modelId="{9C84F8C2-FD9A-43EF-B7AD-FE1A1CC16E65}" type="parTrans" cxnId="{8A732EF5-183B-4B57-B741-2F033F7CBD15}">
      <dgm:prSet/>
      <dgm:spPr/>
      <dgm:t>
        <a:bodyPr/>
        <a:lstStyle/>
        <a:p>
          <a:endParaRPr lang="en-US"/>
        </a:p>
      </dgm:t>
    </dgm:pt>
    <dgm:pt modelId="{B53543BF-761D-4D87-B459-31F1BF4AEC06}" type="sibTrans" cxnId="{8A732EF5-183B-4B57-B741-2F033F7CBD15}">
      <dgm:prSet/>
      <dgm:spPr/>
      <dgm:t>
        <a:bodyPr/>
        <a:lstStyle/>
        <a:p>
          <a:endParaRPr lang="en-US"/>
        </a:p>
      </dgm:t>
    </dgm:pt>
    <dgm:pt modelId="{FB222A12-8C70-400B-B90A-412F9496CE3A}">
      <dgm:prSet custT="1"/>
      <dgm:spPr/>
      <dgm:t>
        <a:bodyPr/>
        <a:lstStyle/>
        <a:p>
          <a:r>
            <a:rPr lang="en-US" sz="2400" b="1" dirty="0">
              <a:solidFill>
                <a:srgbClr val="002060"/>
              </a:solidFill>
              <a:effectLst/>
              <a:latin typeface="+mj-lt"/>
            </a:rPr>
            <a:t>Family feedback = I can cry in here </a:t>
          </a:r>
        </a:p>
      </dgm:t>
    </dgm:pt>
    <dgm:pt modelId="{C6CEA131-DC2C-4BA2-8823-4468B7909443}" type="parTrans" cxnId="{1990F7E9-764C-427A-89EB-2963521EF8D7}">
      <dgm:prSet/>
      <dgm:spPr/>
      <dgm:t>
        <a:bodyPr/>
        <a:lstStyle/>
        <a:p>
          <a:endParaRPr lang="en-US"/>
        </a:p>
      </dgm:t>
    </dgm:pt>
    <dgm:pt modelId="{44ADB2FA-E63E-431D-9904-0413DE3E1487}" type="sibTrans" cxnId="{1990F7E9-764C-427A-89EB-2963521EF8D7}">
      <dgm:prSet/>
      <dgm:spPr/>
      <dgm:t>
        <a:bodyPr/>
        <a:lstStyle/>
        <a:p>
          <a:endParaRPr lang="en-US"/>
        </a:p>
      </dgm:t>
    </dgm:pt>
    <dgm:pt modelId="{F08A2190-00F4-4B93-B090-19B5E175ECFF}">
      <dgm:prSet custT="1"/>
      <dgm:spPr/>
      <dgm:t>
        <a:bodyPr/>
        <a:lstStyle/>
        <a:p>
          <a:r>
            <a:rPr lang="en-US" sz="2400" b="1" dirty="0">
              <a:solidFill>
                <a:srgbClr val="002060"/>
              </a:solidFill>
              <a:effectLst/>
              <a:latin typeface="+mj-lt"/>
            </a:rPr>
            <a:t>Some just come and sit</a:t>
          </a:r>
        </a:p>
      </dgm:t>
    </dgm:pt>
    <dgm:pt modelId="{FF468214-B091-4E6E-BA24-1E8F2EC03D2C}" type="parTrans" cxnId="{3C45E675-9D92-4AD5-9EBB-30DDCF5F5A04}">
      <dgm:prSet/>
      <dgm:spPr/>
      <dgm:t>
        <a:bodyPr/>
        <a:lstStyle/>
        <a:p>
          <a:endParaRPr lang="en-US"/>
        </a:p>
      </dgm:t>
    </dgm:pt>
    <dgm:pt modelId="{F972A289-FBDD-4909-A9EE-D5D5ED624CAE}" type="sibTrans" cxnId="{3C45E675-9D92-4AD5-9EBB-30DDCF5F5A04}">
      <dgm:prSet/>
      <dgm:spPr/>
      <dgm:t>
        <a:bodyPr/>
        <a:lstStyle/>
        <a:p>
          <a:endParaRPr lang="en-US"/>
        </a:p>
      </dgm:t>
    </dgm:pt>
    <dgm:pt modelId="{A36BE606-1255-41A7-A251-545DC1FC30EB}">
      <dgm:prSet custT="1"/>
      <dgm:spPr/>
      <dgm:t>
        <a:bodyPr/>
        <a:lstStyle/>
        <a:p>
          <a:r>
            <a:rPr lang="en-US" sz="2400" b="1" dirty="0">
              <a:solidFill>
                <a:srgbClr val="002060"/>
              </a:solidFill>
              <a:effectLst/>
              <a:latin typeface="+mj-lt"/>
            </a:rPr>
            <a:t>Some just come and talk</a:t>
          </a:r>
        </a:p>
      </dgm:t>
    </dgm:pt>
    <dgm:pt modelId="{74F032B9-5A68-4ECA-BFDE-9AE667EBD2A3}" type="parTrans" cxnId="{429ED7A4-757D-4D4C-85F5-2DB3DE0AD583}">
      <dgm:prSet/>
      <dgm:spPr/>
      <dgm:t>
        <a:bodyPr/>
        <a:lstStyle/>
        <a:p>
          <a:endParaRPr lang="en-US"/>
        </a:p>
      </dgm:t>
    </dgm:pt>
    <dgm:pt modelId="{633C7B89-805D-457E-A739-E79E6DDE8CB0}" type="sibTrans" cxnId="{429ED7A4-757D-4D4C-85F5-2DB3DE0AD583}">
      <dgm:prSet/>
      <dgm:spPr/>
      <dgm:t>
        <a:bodyPr/>
        <a:lstStyle/>
        <a:p>
          <a:endParaRPr lang="en-US"/>
        </a:p>
      </dgm:t>
    </dgm:pt>
    <dgm:pt modelId="{58FE33B2-DD27-41D2-B7E5-87C54BC140D6}">
      <dgm:prSet custT="1"/>
      <dgm:spPr/>
      <dgm:t>
        <a:bodyPr/>
        <a:lstStyle/>
        <a:p>
          <a:r>
            <a:rPr lang="en-US" sz="2400" b="1" dirty="0">
              <a:solidFill>
                <a:srgbClr val="002060"/>
              </a:solidFill>
              <a:effectLst/>
              <a:latin typeface="+mj-lt"/>
            </a:rPr>
            <a:t>Sometimes they just wander in</a:t>
          </a:r>
        </a:p>
      </dgm:t>
    </dgm:pt>
    <dgm:pt modelId="{758F2F9E-B83E-4607-B17E-81A6AF170DF3}" type="parTrans" cxnId="{0879BF8F-07AB-422A-B9B9-D481A3B8FE6B}">
      <dgm:prSet/>
      <dgm:spPr/>
      <dgm:t>
        <a:bodyPr/>
        <a:lstStyle/>
        <a:p>
          <a:endParaRPr lang="en-US"/>
        </a:p>
      </dgm:t>
    </dgm:pt>
    <dgm:pt modelId="{203F451B-4ADC-4165-9015-4A9051194CAC}" type="sibTrans" cxnId="{0879BF8F-07AB-422A-B9B9-D481A3B8FE6B}">
      <dgm:prSet/>
      <dgm:spPr/>
      <dgm:t>
        <a:bodyPr/>
        <a:lstStyle/>
        <a:p>
          <a:endParaRPr lang="en-US"/>
        </a:p>
      </dgm:t>
    </dgm:pt>
    <dgm:pt modelId="{DDC4A28B-7818-45FF-ACC4-9EA3BA19BCC0}">
      <dgm:prSet custT="1"/>
      <dgm:spPr/>
      <dgm:t>
        <a:bodyPr/>
        <a:lstStyle/>
        <a:p>
          <a:r>
            <a:rPr lang="en-US" sz="2400" b="1" dirty="0">
              <a:solidFill>
                <a:srgbClr val="002060"/>
              </a:solidFill>
              <a:effectLst/>
              <a:latin typeface="+mj-lt"/>
            </a:rPr>
            <a:t>You can feel the energy of the room/Door Nob</a:t>
          </a:r>
        </a:p>
      </dgm:t>
    </dgm:pt>
    <dgm:pt modelId="{1ED6C058-2EB1-49FF-BBBD-490EC86F4C93}" type="parTrans" cxnId="{E08303CB-A01E-44A0-9A2D-949D9C6A7E46}">
      <dgm:prSet/>
      <dgm:spPr/>
      <dgm:t>
        <a:bodyPr/>
        <a:lstStyle/>
        <a:p>
          <a:endParaRPr lang="en-US"/>
        </a:p>
      </dgm:t>
    </dgm:pt>
    <dgm:pt modelId="{5C08C429-C6EC-427A-8C5F-0F2ED29DC8C9}" type="sibTrans" cxnId="{E08303CB-A01E-44A0-9A2D-949D9C6A7E46}">
      <dgm:prSet/>
      <dgm:spPr/>
      <dgm:t>
        <a:bodyPr/>
        <a:lstStyle/>
        <a:p>
          <a:endParaRPr lang="en-US"/>
        </a:p>
      </dgm:t>
    </dgm:pt>
    <dgm:pt modelId="{E4DDAD40-D263-47B1-A9CD-152FE559D825}">
      <dgm:prSet custT="1"/>
      <dgm:spPr/>
      <dgm:t>
        <a:bodyPr/>
        <a:lstStyle/>
        <a:p>
          <a:r>
            <a:rPr lang="en-US" sz="2400" b="1" dirty="0">
              <a:solidFill>
                <a:srgbClr val="002060"/>
              </a:solidFill>
              <a:effectLst/>
              <a:latin typeface="+mj-lt"/>
            </a:rPr>
            <a:t>Never underestimate the healing power of a cup of tea/listening </a:t>
          </a:r>
        </a:p>
      </dgm:t>
    </dgm:pt>
    <dgm:pt modelId="{FD089C3C-EEC7-48C8-A6C3-95243DF1E829}" type="parTrans" cxnId="{6F454A33-3DA9-46FD-8B43-0B2331521B11}">
      <dgm:prSet/>
      <dgm:spPr/>
      <dgm:t>
        <a:bodyPr/>
        <a:lstStyle/>
        <a:p>
          <a:endParaRPr lang="en-US"/>
        </a:p>
      </dgm:t>
    </dgm:pt>
    <dgm:pt modelId="{6DE0D2D2-6C7D-4619-8F05-B15F93920699}" type="sibTrans" cxnId="{6F454A33-3DA9-46FD-8B43-0B2331521B11}">
      <dgm:prSet/>
      <dgm:spPr/>
      <dgm:t>
        <a:bodyPr/>
        <a:lstStyle/>
        <a:p>
          <a:endParaRPr lang="en-US"/>
        </a:p>
      </dgm:t>
    </dgm:pt>
    <dgm:pt modelId="{4C27FD63-C91D-4F24-A229-85818A94B62A}" type="pres">
      <dgm:prSet presAssocID="{9BA0614B-F8A8-4578-B552-6B2AF1929A5C}" presName="vert0" presStyleCnt="0">
        <dgm:presLayoutVars>
          <dgm:dir/>
          <dgm:animOne val="branch"/>
          <dgm:animLvl val="lvl"/>
        </dgm:presLayoutVars>
      </dgm:prSet>
      <dgm:spPr/>
      <dgm:t>
        <a:bodyPr/>
        <a:lstStyle/>
        <a:p>
          <a:endParaRPr lang="en-US"/>
        </a:p>
      </dgm:t>
    </dgm:pt>
    <dgm:pt modelId="{58172911-4A23-40EA-919D-DB363DBF446D}" type="pres">
      <dgm:prSet presAssocID="{98B4C1FA-F570-4C2D-9392-9845B98D9AC9}" presName="thickLine" presStyleLbl="alignNode1" presStyleIdx="0" presStyleCnt="9"/>
      <dgm:spPr/>
    </dgm:pt>
    <dgm:pt modelId="{357A81B2-14B1-4A95-8037-B77D303DD064}" type="pres">
      <dgm:prSet presAssocID="{98B4C1FA-F570-4C2D-9392-9845B98D9AC9}" presName="horz1" presStyleCnt="0"/>
      <dgm:spPr/>
    </dgm:pt>
    <dgm:pt modelId="{F9EFA0FC-C66C-46F4-8982-2BF76CF797FC}" type="pres">
      <dgm:prSet presAssocID="{98B4C1FA-F570-4C2D-9392-9845B98D9AC9}" presName="tx1" presStyleLbl="revTx" presStyleIdx="0" presStyleCnt="9"/>
      <dgm:spPr/>
      <dgm:t>
        <a:bodyPr/>
        <a:lstStyle/>
        <a:p>
          <a:endParaRPr lang="en-US"/>
        </a:p>
      </dgm:t>
    </dgm:pt>
    <dgm:pt modelId="{C8CA5573-4CB5-4805-8BEA-19D1E7EAD4F6}" type="pres">
      <dgm:prSet presAssocID="{98B4C1FA-F570-4C2D-9392-9845B98D9AC9}" presName="vert1" presStyleCnt="0"/>
      <dgm:spPr/>
    </dgm:pt>
    <dgm:pt modelId="{F914B1A0-F4D4-46BF-9CFA-072C6A3C1E40}" type="pres">
      <dgm:prSet presAssocID="{98169347-9DCD-47D9-A413-DDAC9D5FFF5D}" presName="thickLine" presStyleLbl="alignNode1" presStyleIdx="1" presStyleCnt="9"/>
      <dgm:spPr/>
    </dgm:pt>
    <dgm:pt modelId="{A9F5F203-8B51-4B7A-9809-434C1DAF3261}" type="pres">
      <dgm:prSet presAssocID="{98169347-9DCD-47D9-A413-DDAC9D5FFF5D}" presName="horz1" presStyleCnt="0"/>
      <dgm:spPr/>
    </dgm:pt>
    <dgm:pt modelId="{4DD6F470-92A9-4331-9175-53AED0B6373B}" type="pres">
      <dgm:prSet presAssocID="{98169347-9DCD-47D9-A413-DDAC9D5FFF5D}" presName="tx1" presStyleLbl="revTx" presStyleIdx="1" presStyleCnt="9"/>
      <dgm:spPr/>
      <dgm:t>
        <a:bodyPr/>
        <a:lstStyle/>
        <a:p>
          <a:endParaRPr lang="en-US"/>
        </a:p>
      </dgm:t>
    </dgm:pt>
    <dgm:pt modelId="{20B611AC-A177-4357-BA91-2EE166F72319}" type="pres">
      <dgm:prSet presAssocID="{98169347-9DCD-47D9-A413-DDAC9D5FFF5D}" presName="vert1" presStyleCnt="0"/>
      <dgm:spPr/>
    </dgm:pt>
    <dgm:pt modelId="{8A58F73C-C6FD-4DE6-8B56-7C654B2FD1D4}" type="pres">
      <dgm:prSet presAssocID="{A2EB22E8-F4E8-49CA-ACAD-7812EC9C8310}" presName="thickLine" presStyleLbl="alignNode1" presStyleIdx="2" presStyleCnt="9"/>
      <dgm:spPr/>
    </dgm:pt>
    <dgm:pt modelId="{BF0E875F-08FB-42BC-856C-5C6E0CB32A5F}" type="pres">
      <dgm:prSet presAssocID="{A2EB22E8-F4E8-49CA-ACAD-7812EC9C8310}" presName="horz1" presStyleCnt="0"/>
      <dgm:spPr/>
    </dgm:pt>
    <dgm:pt modelId="{7F62B897-5D74-46D4-ABF7-938F19E320C4}" type="pres">
      <dgm:prSet presAssocID="{A2EB22E8-F4E8-49CA-ACAD-7812EC9C8310}" presName="tx1" presStyleLbl="revTx" presStyleIdx="2" presStyleCnt="9"/>
      <dgm:spPr/>
      <dgm:t>
        <a:bodyPr/>
        <a:lstStyle/>
        <a:p>
          <a:endParaRPr lang="en-US"/>
        </a:p>
      </dgm:t>
    </dgm:pt>
    <dgm:pt modelId="{91325436-C357-4B25-A52A-2A27824EE87D}" type="pres">
      <dgm:prSet presAssocID="{A2EB22E8-F4E8-49CA-ACAD-7812EC9C8310}" presName="vert1" presStyleCnt="0"/>
      <dgm:spPr/>
    </dgm:pt>
    <dgm:pt modelId="{66B4817D-10E0-4E18-BB01-A9A9484B0FBE}" type="pres">
      <dgm:prSet presAssocID="{FB222A12-8C70-400B-B90A-412F9496CE3A}" presName="thickLine" presStyleLbl="alignNode1" presStyleIdx="3" presStyleCnt="9"/>
      <dgm:spPr/>
    </dgm:pt>
    <dgm:pt modelId="{CD4641AE-4067-494C-9E6D-8A50F844AFF8}" type="pres">
      <dgm:prSet presAssocID="{FB222A12-8C70-400B-B90A-412F9496CE3A}" presName="horz1" presStyleCnt="0"/>
      <dgm:spPr/>
    </dgm:pt>
    <dgm:pt modelId="{716BB182-234B-40EC-84B6-418F381AF221}" type="pres">
      <dgm:prSet presAssocID="{FB222A12-8C70-400B-B90A-412F9496CE3A}" presName="tx1" presStyleLbl="revTx" presStyleIdx="3" presStyleCnt="9"/>
      <dgm:spPr/>
      <dgm:t>
        <a:bodyPr/>
        <a:lstStyle/>
        <a:p>
          <a:endParaRPr lang="en-US"/>
        </a:p>
      </dgm:t>
    </dgm:pt>
    <dgm:pt modelId="{0CE5E13E-F836-475A-BC93-C9BB2F977EE1}" type="pres">
      <dgm:prSet presAssocID="{FB222A12-8C70-400B-B90A-412F9496CE3A}" presName="vert1" presStyleCnt="0"/>
      <dgm:spPr/>
    </dgm:pt>
    <dgm:pt modelId="{36A78C84-AEA1-40E5-960B-F3BC82440B1A}" type="pres">
      <dgm:prSet presAssocID="{F08A2190-00F4-4B93-B090-19B5E175ECFF}" presName="thickLine" presStyleLbl="alignNode1" presStyleIdx="4" presStyleCnt="9"/>
      <dgm:spPr/>
    </dgm:pt>
    <dgm:pt modelId="{75B10BA1-14A3-410D-BCD9-9162CC4CD53F}" type="pres">
      <dgm:prSet presAssocID="{F08A2190-00F4-4B93-B090-19B5E175ECFF}" presName="horz1" presStyleCnt="0"/>
      <dgm:spPr/>
    </dgm:pt>
    <dgm:pt modelId="{8514E90B-2E35-4305-800F-81DF6630AECA}" type="pres">
      <dgm:prSet presAssocID="{F08A2190-00F4-4B93-B090-19B5E175ECFF}" presName="tx1" presStyleLbl="revTx" presStyleIdx="4" presStyleCnt="9"/>
      <dgm:spPr/>
      <dgm:t>
        <a:bodyPr/>
        <a:lstStyle/>
        <a:p>
          <a:endParaRPr lang="en-US"/>
        </a:p>
      </dgm:t>
    </dgm:pt>
    <dgm:pt modelId="{DBF68AF4-068D-4DF8-A0D4-FB6E6BCDFBEB}" type="pres">
      <dgm:prSet presAssocID="{F08A2190-00F4-4B93-B090-19B5E175ECFF}" presName="vert1" presStyleCnt="0"/>
      <dgm:spPr/>
    </dgm:pt>
    <dgm:pt modelId="{1D43A623-AC41-45A6-8770-AA2E1B7FFE99}" type="pres">
      <dgm:prSet presAssocID="{A36BE606-1255-41A7-A251-545DC1FC30EB}" presName="thickLine" presStyleLbl="alignNode1" presStyleIdx="5" presStyleCnt="9"/>
      <dgm:spPr/>
    </dgm:pt>
    <dgm:pt modelId="{9AEAD523-BBA2-499F-AF87-C2CC1DA800D7}" type="pres">
      <dgm:prSet presAssocID="{A36BE606-1255-41A7-A251-545DC1FC30EB}" presName="horz1" presStyleCnt="0"/>
      <dgm:spPr/>
    </dgm:pt>
    <dgm:pt modelId="{10BDFED1-8458-4035-BA82-37EDA4158403}" type="pres">
      <dgm:prSet presAssocID="{A36BE606-1255-41A7-A251-545DC1FC30EB}" presName="tx1" presStyleLbl="revTx" presStyleIdx="5" presStyleCnt="9"/>
      <dgm:spPr/>
      <dgm:t>
        <a:bodyPr/>
        <a:lstStyle/>
        <a:p>
          <a:endParaRPr lang="en-US"/>
        </a:p>
      </dgm:t>
    </dgm:pt>
    <dgm:pt modelId="{F0B8952C-7C6C-4061-BEAF-495CC12F3733}" type="pres">
      <dgm:prSet presAssocID="{A36BE606-1255-41A7-A251-545DC1FC30EB}" presName="vert1" presStyleCnt="0"/>
      <dgm:spPr/>
    </dgm:pt>
    <dgm:pt modelId="{2E4090DE-6DF7-4ECE-B7D1-F04C5A4F7943}" type="pres">
      <dgm:prSet presAssocID="{58FE33B2-DD27-41D2-B7E5-87C54BC140D6}" presName="thickLine" presStyleLbl="alignNode1" presStyleIdx="6" presStyleCnt="9"/>
      <dgm:spPr/>
    </dgm:pt>
    <dgm:pt modelId="{1A917DA7-28CB-44DD-A662-8D228769ABE1}" type="pres">
      <dgm:prSet presAssocID="{58FE33B2-DD27-41D2-B7E5-87C54BC140D6}" presName="horz1" presStyleCnt="0"/>
      <dgm:spPr/>
    </dgm:pt>
    <dgm:pt modelId="{358B8812-B489-47D5-80E3-AC6691CAAF49}" type="pres">
      <dgm:prSet presAssocID="{58FE33B2-DD27-41D2-B7E5-87C54BC140D6}" presName="tx1" presStyleLbl="revTx" presStyleIdx="6" presStyleCnt="9"/>
      <dgm:spPr/>
      <dgm:t>
        <a:bodyPr/>
        <a:lstStyle/>
        <a:p>
          <a:endParaRPr lang="en-US"/>
        </a:p>
      </dgm:t>
    </dgm:pt>
    <dgm:pt modelId="{49C5C826-4DA1-417A-92CB-7AE6F4A84953}" type="pres">
      <dgm:prSet presAssocID="{58FE33B2-DD27-41D2-B7E5-87C54BC140D6}" presName="vert1" presStyleCnt="0"/>
      <dgm:spPr/>
    </dgm:pt>
    <dgm:pt modelId="{36075616-BBBF-448F-9704-0C02719FA59B}" type="pres">
      <dgm:prSet presAssocID="{DDC4A28B-7818-45FF-ACC4-9EA3BA19BCC0}" presName="thickLine" presStyleLbl="alignNode1" presStyleIdx="7" presStyleCnt="9"/>
      <dgm:spPr/>
    </dgm:pt>
    <dgm:pt modelId="{88B416DB-5348-4F68-AC4A-79F0F2601B19}" type="pres">
      <dgm:prSet presAssocID="{DDC4A28B-7818-45FF-ACC4-9EA3BA19BCC0}" presName="horz1" presStyleCnt="0"/>
      <dgm:spPr/>
    </dgm:pt>
    <dgm:pt modelId="{B6650037-B2C4-4DD0-AA5C-7AB4601DEEE9}" type="pres">
      <dgm:prSet presAssocID="{DDC4A28B-7818-45FF-ACC4-9EA3BA19BCC0}" presName="tx1" presStyleLbl="revTx" presStyleIdx="7" presStyleCnt="9"/>
      <dgm:spPr/>
      <dgm:t>
        <a:bodyPr/>
        <a:lstStyle/>
        <a:p>
          <a:endParaRPr lang="en-US"/>
        </a:p>
      </dgm:t>
    </dgm:pt>
    <dgm:pt modelId="{92FCA629-FA6E-42AA-BCE0-0160667EABE6}" type="pres">
      <dgm:prSet presAssocID="{DDC4A28B-7818-45FF-ACC4-9EA3BA19BCC0}" presName="vert1" presStyleCnt="0"/>
      <dgm:spPr/>
    </dgm:pt>
    <dgm:pt modelId="{15BE1E63-A692-4A04-9642-3C8BC01FF389}" type="pres">
      <dgm:prSet presAssocID="{E4DDAD40-D263-47B1-A9CD-152FE559D825}" presName="thickLine" presStyleLbl="alignNode1" presStyleIdx="8" presStyleCnt="9"/>
      <dgm:spPr/>
    </dgm:pt>
    <dgm:pt modelId="{5BE24170-48C9-42C1-9087-AEE4B47D3CF5}" type="pres">
      <dgm:prSet presAssocID="{E4DDAD40-D263-47B1-A9CD-152FE559D825}" presName="horz1" presStyleCnt="0"/>
      <dgm:spPr/>
    </dgm:pt>
    <dgm:pt modelId="{BCA9BA3A-39D8-4F62-9EB3-9D58AF77A73C}" type="pres">
      <dgm:prSet presAssocID="{E4DDAD40-D263-47B1-A9CD-152FE559D825}" presName="tx1" presStyleLbl="revTx" presStyleIdx="8" presStyleCnt="9"/>
      <dgm:spPr/>
      <dgm:t>
        <a:bodyPr/>
        <a:lstStyle/>
        <a:p>
          <a:endParaRPr lang="en-US"/>
        </a:p>
      </dgm:t>
    </dgm:pt>
    <dgm:pt modelId="{4AFFA8D3-0CFD-4168-9CCF-C959BF9C9BDF}" type="pres">
      <dgm:prSet presAssocID="{E4DDAD40-D263-47B1-A9CD-152FE559D825}" presName="vert1" presStyleCnt="0"/>
      <dgm:spPr/>
    </dgm:pt>
  </dgm:ptLst>
  <dgm:cxnLst>
    <dgm:cxn modelId="{429ED7A4-757D-4D4C-85F5-2DB3DE0AD583}" srcId="{9BA0614B-F8A8-4578-B552-6B2AF1929A5C}" destId="{A36BE606-1255-41A7-A251-545DC1FC30EB}" srcOrd="5" destOrd="0" parTransId="{74F032B9-5A68-4ECA-BFDE-9AE667EBD2A3}" sibTransId="{633C7B89-805D-457E-A739-E79E6DDE8CB0}"/>
    <dgm:cxn modelId="{6F454A33-3DA9-46FD-8B43-0B2331521B11}" srcId="{9BA0614B-F8A8-4578-B552-6B2AF1929A5C}" destId="{E4DDAD40-D263-47B1-A9CD-152FE559D825}" srcOrd="8" destOrd="0" parTransId="{FD089C3C-EEC7-48C8-A6C3-95243DF1E829}" sibTransId="{6DE0D2D2-6C7D-4619-8F05-B15F93920699}"/>
    <dgm:cxn modelId="{2EE5F5B2-60C5-485E-9B59-FD2C84EAC0D7}" type="presOf" srcId="{9BA0614B-F8A8-4578-B552-6B2AF1929A5C}" destId="{4C27FD63-C91D-4F24-A229-85818A94B62A}" srcOrd="0" destOrd="0" presId="urn:microsoft.com/office/officeart/2008/layout/LinedList"/>
    <dgm:cxn modelId="{E225124C-C427-459B-B7A4-176A6E4DEC3D}" srcId="{9BA0614B-F8A8-4578-B552-6B2AF1929A5C}" destId="{98B4C1FA-F570-4C2D-9392-9845B98D9AC9}" srcOrd="0" destOrd="0" parTransId="{3B28E5DD-9592-4207-BC6A-4B3F8C56218A}" sibTransId="{AB10DDA9-DA0B-44AC-93AC-B65B6C0440D9}"/>
    <dgm:cxn modelId="{34C9673A-24B7-44F7-B243-A7322A0935A6}" type="presOf" srcId="{A2EB22E8-F4E8-49CA-ACAD-7812EC9C8310}" destId="{7F62B897-5D74-46D4-ABF7-938F19E320C4}" srcOrd="0" destOrd="0" presId="urn:microsoft.com/office/officeart/2008/layout/LinedList"/>
    <dgm:cxn modelId="{E08303CB-A01E-44A0-9A2D-949D9C6A7E46}" srcId="{9BA0614B-F8A8-4578-B552-6B2AF1929A5C}" destId="{DDC4A28B-7818-45FF-ACC4-9EA3BA19BCC0}" srcOrd="7" destOrd="0" parTransId="{1ED6C058-2EB1-49FF-BBBD-490EC86F4C93}" sibTransId="{5C08C429-C6EC-427A-8C5F-0F2ED29DC8C9}"/>
    <dgm:cxn modelId="{B0398AFC-6596-40E5-B28D-4A26CEAE92D5}" type="presOf" srcId="{E4DDAD40-D263-47B1-A9CD-152FE559D825}" destId="{BCA9BA3A-39D8-4F62-9EB3-9D58AF77A73C}" srcOrd="0" destOrd="0" presId="urn:microsoft.com/office/officeart/2008/layout/LinedList"/>
    <dgm:cxn modelId="{8AD1A658-C693-485F-99AE-D5339DD3220A}" type="presOf" srcId="{58FE33B2-DD27-41D2-B7E5-87C54BC140D6}" destId="{358B8812-B489-47D5-80E3-AC6691CAAF49}" srcOrd="0" destOrd="0" presId="urn:microsoft.com/office/officeart/2008/layout/LinedList"/>
    <dgm:cxn modelId="{0879BF8F-07AB-422A-B9B9-D481A3B8FE6B}" srcId="{9BA0614B-F8A8-4578-B552-6B2AF1929A5C}" destId="{58FE33B2-DD27-41D2-B7E5-87C54BC140D6}" srcOrd="6" destOrd="0" parTransId="{758F2F9E-B83E-4607-B17E-81A6AF170DF3}" sibTransId="{203F451B-4ADC-4165-9015-4A9051194CAC}"/>
    <dgm:cxn modelId="{1990F7E9-764C-427A-89EB-2963521EF8D7}" srcId="{9BA0614B-F8A8-4578-B552-6B2AF1929A5C}" destId="{FB222A12-8C70-400B-B90A-412F9496CE3A}" srcOrd="3" destOrd="0" parTransId="{C6CEA131-DC2C-4BA2-8823-4468B7909443}" sibTransId="{44ADB2FA-E63E-431D-9904-0413DE3E1487}"/>
    <dgm:cxn modelId="{12144C82-88F6-4BC7-A0E1-A550D0CE28DE}" type="presOf" srcId="{98B4C1FA-F570-4C2D-9392-9845B98D9AC9}" destId="{F9EFA0FC-C66C-46F4-8982-2BF76CF797FC}" srcOrd="0" destOrd="0" presId="urn:microsoft.com/office/officeart/2008/layout/LinedList"/>
    <dgm:cxn modelId="{2D10FEE1-69F0-4B4C-8968-5D9FD6928060}" type="presOf" srcId="{FB222A12-8C70-400B-B90A-412F9496CE3A}" destId="{716BB182-234B-40EC-84B6-418F381AF221}" srcOrd="0" destOrd="0" presId="urn:microsoft.com/office/officeart/2008/layout/LinedList"/>
    <dgm:cxn modelId="{826F0835-93C7-4FBC-82F5-375C4EF0D012}" type="presOf" srcId="{DDC4A28B-7818-45FF-ACC4-9EA3BA19BCC0}" destId="{B6650037-B2C4-4DD0-AA5C-7AB4601DEEE9}" srcOrd="0" destOrd="0" presId="urn:microsoft.com/office/officeart/2008/layout/LinedList"/>
    <dgm:cxn modelId="{5D24C4E9-3F07-49E1-9532-68FDDFB113BA}" srcId="{9BA0614B-F8A8-4578-B552-6B2AF1929A5C}" destId="{98169347-9DCD-47D9-A413-DDAC9D5FFF5D}" srcOrd="1" destOrd="0" parTransId="{24B2622C-F875-4632-A8D0-9424D2F5D054}" sibTransId="{5B7351FD-CC04-4037-849E-23F89CB33D50}"/>
    <dgm:cxn modelId="{F5C206B4-D9F9-4EB5-9AA1-D59B33303D25}" type="presOf" srcId="{98169347-9DCD-47D9-A413-DDAC9D5FFF5D}" destId="{4DD6F470-92A9-4331-9175-53AED0B6373B}" srcOrd="0" destOrd="0" presId="urn:microsoft.com/office/officeart/2008/layout/LinedList"/>
    <dgm:cxn modelId="{76427B4B-A0E7-48EE-B2F6-3E8DBE6BE8D8}" type="presOf" srcId="{F08A2190-00F4-4B93-B090-19B5E175ECFF}" destId="{8514E90B-2E35-4305-800F-81DF6630AECA}" srcOrd="0" destOrd="0" presId="urn:microsoft.com/office/officeart/2008/layout/LinedList"/>
    <dgm:cxn modelId="{4CAFFF43-47FB-4A15-ACF6-B537ED60D4E8}" type="presOf" srcId="{A36BE606-1255-41A7-A251-545DC1FC30EB}" destId="{10BDFED1-8458-4035-BA82-37EDA4158403}" srcOrd="0" destOrd="0" presId="urn:microsoft.com/office/officeart/2008/layout/LinedList"/>
    <dgm:cxn modelId="{3C45E675-9D92-4AD5-9EBB-30DDCF5F5A04}" srcId="{9BA0614B-F8A8-4578-B552-6B2AF1929A5C}" destId="{F08A2190-00F4-4B93-B090-19B5E175ECFF}" srcOrd="4" destOrd="0" parTransId="{FF468214-B091-4E6E-BA24-1E8F2EC03D2C}" sibTransId="{F972A289-FBDD-4909-A9EE-D5D5ED624CAE}"/>
    <dgm:cxn modelId="{8A732EF5-183B-4B57-B741-2F033F7CBD15}" srcId="{9BA0614B-F8A8-4578-B552-6B2AF1929A5C}" destId="{A2EB22E8-F4E8-49CA-ACAD-7812EC9C8310}" srcOrd="2" destOrd="0" parTransId="{9C84F8C2-FD9A-43EF-B7AD-FE1A1CC16E65}" sibTransId="{B53543BF-761D-4D87-B459-31F1BF4AEC06}"/>
    <dgm:cxn modelId="{28DD1FA5-A43B-4975-AD4A-5424C77D699B}" type="presParOf" srcId="{4C27FD63-C91D-4F24-A229-85818A94B62A}" destId="{58172911-4A23-40EA-919D-DB363DBF446D}" srcOrd="0" destOrd="0" presId="urn:microsoft.com/office/officeart/2008/layout/LinedList"/>
    <dgm:cxn modelId="{AFA9262E-1F79-4714-9524-169B48850CD0}" type="presParOf" srcId="{4C27FD63-C91D-4F24-A229-85818A94B62A}" destId="{357A81B2-14B1-4A95-8037-B77D303DD064}" srcOrd="1" destOrd="0" presId="urn:microsoft.com/office/officeart/2008/layout/LinedList"/>
    <dgm:cxn modelId="{C3FFAFF0-EFD6-4E9B-8069-26134ED4F180}" type="presParOf" srcId="{357A81B2-14B1-4A95-8037-B77D303DD064}" destId="{F9EFA0FC-C66C-46F4-8982-2BF76CF797FC}" srcOrd="0" destOrd="0" presId="urn:microsoft.com/office/officeart/2008/layout/LinedList"/>
    <dgm:cxn modelId="{2D0EA9E4-6FE3-48DB-AA2C-A9D0231918CF}" type="presParOf" srcId="{357A81B2-14B1-4A95-8037-B77D303DD064}" destId="{C8CA5573-4CB5-4805-8BEA-19D1E7EAD4F6}" srcOrd="1" destOrd="0" presId="urn:microsoft.com/office/officeart/2008/layout/LinedList"/>
    <dgm:cxn modelId="{3912474D-95A8-4699-9B7E-54EBAD8CFE55}" type="presParOf" srcId="{4C27FD63-C91D-4F24-A229-85818A94B62A}" destId="{F914B1A0-F4D4-46BF-9CFA-072C6A3C1E40}" srcOrd="2" destOrd="0" presId="urn:microsoft.com/office/officeart/2008/layout/LinedList"/>
    <dgm:cxn modelId="{DE75110D-115F-4C0B-81D4-67EF62BBB045}" type="presParOf" srcId="{4C27FD63-C91D-4F24-A229-85818A94B62A}" destId="{A9F5F203-8B51-4B7A-9809-434C1DAF3261}" srcOrd="3" destOrd="0" presId="urn:microsoft.com/office/officeart/2008/layout/LinedList"/>
    <dgm:cxn modelId="{1D0E0799-D4CD-4D25-B727-86A1990512A7}" type="presParOf" srcId="{A9F5F203-8B51-4B7A-9809-434C1DAF3261}" destId="{4DD6F470-92A9-4331-9175-53AED0B6373B}" srcOrd="0" destOrd="0" presId="urn:microsoft.com/office/officeart/2008/layout/LinedList"/>
    <dgm:cxn modelId="{B3D337D5-F935-4263-9272-F4F4306E4862}" type="presParOf" srcId="{A9F5F203-8B51-4B7A-9809-434C1DAF3261}" destId="{20B611AC-A177-4357-BA91-2EE166F72319}" srcOrd="1" destOrd="0" presId="urn:microsoft.com/office/officeart/2008/layout/LinedList"/>
    <dgm:cxn modelId="{9DF4EEA9-F746-47AC-A741-BD786787ACF4}" type="presParOf" srcId="{4C27FD63-C91D-4F24-A229-85818A94B62A}" destId="{8A58F73C-C6FD-4DE6-8B56-7C654B2FD1D4}" srcOrd="4" destOrd="0" presId="urn:microsoft.com/office/officeart/2008/layout/LinedList"/>
    <dgm:cxn modelId="{6F56E333-9CB2-40DB-93D4-D1FAEC004C87}" type="presParOf" srcId="{4C27FD63-C91D-4F24-A229-85818A94B62A}" destId="{BF0E875F-08FB-42BC-856C-5C6E0CB32A5F}" srcOrd="5" destOrd="0" presId="urn:microsoft.com/office/officeart/2008/layout/LinedList"/>
    <dgm:cxn modelId="{77E2331B-3188-4791-9BF6-EA735BCCE9CA}" type="presParOf" srcId="{BF0E875F-08FB-42BC-856C-5C6E0CB32A5F}" destId="{7F62B897-5D74-46D4-ABF7-938F19E320C4}" srcOrd="0" destOrd="0" presId="urn:microsoft.com/office/officeart/2008/layout/LinedList"/>
    <dgm:cxn modelId="{BD63AE0C-6A41-40A1-8212-F4FDD82406CC}" type="presParOf" srcId="{BF0E875F-08FB-42BC-856C-5C6E0CB32A5F}" destId="{91325436-C357-4B25-A52A-2A27824EE87D}" srcOrd="1" destOrd="0" presId="urn:microsoft.com/office/officeart/2008/layout/LinedList"/>
    <dgm:cxn modelId="{628A7609-0CAF-4BB9-A32D-875D024EEF73}" type="presParOf" srcId="{4C27FD63-C91D-4F24-A229-85818A94B62A}" destId="{66B4817D-10E0-4E18-BB01-A9A9484B0FBE}" srcOrd="6" destOrd="0" presId="urn:microsoft.com/office/officeart/2008/layout/LinedList"/>
    <dgm:cxn modelId="{CEE7960A-2A87-42A6-8E40-CE2F34F36ECE}" type="presParOf" srcId="{4C27FD63-C91D-4F24-A229-85818A94B62A}" destId="{CD4641AE-4067-494C-9E6D-8A50F844AFF8}" srcOrd="7" destOrd="0" presId="urn:microsoft.com/office/officeart/2008/layout/LinedList"/>
    <dgm:cxn modelId="{E617F9E0-B5C5-4146-9639-D762CA9DBD16}" type="presParOf" srcId="{CD4641AE-4067-494C-9E6D-8A50F844AFF8}" destId="{716BB182-234B-40EC-84B6-418F381AF221}" srcOrd="0" destOrd="0" presId="urn:microsoft.com/office/officeart/2008/layout/LinedList"/>
    <dgm:cxn modelId="{8320D213-FB36-4E88-B604-E4444A8AF9F2}" type="presParOf" srcId="{CD4641AE-4067-494C-9E6D-8A50F844AFF8}" destId="{0CE5E13E-F836-475A-BC93-C9BB2F977EE1}" srcOrd="1" destOrd="0" presId="urn:microsoft.com/office/officeart/2008/layout/LinedList"/>
    <dgm:cxn modelId="{CE838854-BD1D-4E3D-8EB9-216A6C5DE0B4}" type="presParOf" srcId="{4C27FD63-C91D-4F24-A229-85818A94B62A}" destId="{36A78C84-AEA1-40E5-960B-F3BC82440B1A}" srcOrd="8" destOrd="0" presId="urn:microsoft.com/office/officeart/2008/layout/LinedList"/>
    <dgm:cxn modelId="{7C273BF8-FAB3-481B-BFCB-90AE46E276F3}" type="presParOf" srcId="{4C27FD63-C91D-4F24-A229-85818A94B62A}" destId="{75B10BA1-14A3-410D-BCD9-9162CC4CD53F}" srcOrd="9" destOrd="0" presId="urn:microsoft.com/office/officeart/2008/layout/LinedList"/>
    <dgm:cxn modelId="{CCA70966-AF0D-49DB-9620-8A6A1950C723}" type="presParOf" srcId="{75B10BA1-14A3-410D-BCD9-9162CC4CD53F}" destId="{8514E90B-2E35-4305-800F-81DF6630AECA}" srcOrd="0" destOrd="0" presId="urn:microsoft.com/office/officeart/2008/layout/LinedList"/>
    <dgm:cxn modelId="{7A95AE29-3E2E-4586-B227-0DF3CD142453}" type="presParOf" srcId="{75B10BA1-14A3-410D-BCD9-9162CC4CD53F}" destId="{DBF68AF4-068D-4DF8-A0D4-FB6E6BCDFBEB}" srcOrd="1" destOrd="0" presId="urn:microsoft.com/office/officeart/2008/layout/LinedList"/>
    <dgm:cxn modelId="{48950A77-2CEF-403E-8679-DCC90BDBDE17}" type="presParOf" srcId="{4C27FD63-C91D-4F24-A229-85818A94B62A}" destId="{1D43A623-AC41-45A6-8770-AA2E1B7FFE99}" srcOrd="10" destOrd="0" presId="urn:microsoft.com/office/officeart/2008/layout/LinedList"/>
    <dgm:cxn modelId="{CCC7D017-539B-4297-99CB-128FEEA85D8B}" type="presParOf" srcId="{4C27FD63-C91D-4F24-A229-85818A94B62A}" destId="{9AEAD523-BBA2-499F-AF87-C2CC1DA800D7}" srcOrd="11" destOrd="0" presId="urn:microsoft.com/office/officeart/2008/layout/LinedList"/>
    <dgm:cxn modelId="{97CFD4BA-2C17-43C1-9F86-874FE8AD5681}" type="presParOf" srcId="{9AEAD523-BBA2-499F-AF87-C2CC1DA800D7}" destId="{10BDFED1-8458-4035-BA82-37EDA4158403}" srcOrd="0" destOrd="0" presId="urn:microsoft.com/office/officeart/2008/layout/LinedList"/>
    <dgm:cxn modelId="{E407BC25-2EA7-453F-B7B5-51B2402AAFA6}" type="presParOf" srcId="{9AEAD523-BBA2-499F-AF87-C2CC1DA800D7}" destId="{F0B8952C-7C6C-4061-BEAF-495CC12F3733}" srcOrd="1" destOrd="0" presId="urn:microsoft.com/office/officeart/2008/layout/LinedList"/>
    <dgm:cxn modelId="{8E21DBCD-1B71-4FB7-AEED-B01441B9CCC8}" type="presParOf" srcId="{4C27FD63-C91D-4F24-A229-85818A94B62A}" destId="{2E4090DE-6DF7-4ECE-B7D1-F04C5A4F7943}" srcOrd="12" destOrd="0" presId="urn:microsoft.com/office/officeart/2008/layout/LinedList"/>
    <dgm:cxn modelId="{B73C199A-9FEB-40F8-81E7-321B613C7789}" type="presParOf" srcId="{4C27FD63-C91D-4F24-A229-85818A94B62A}" destId="{1A917DA7-28CB-44DD-A662-8D228769ABE1}" srcOrd="13" destOrd="0" presId="urn:microsoft.com/office/officeart/2008/layout/LinedList"/>
    <dgm:cxn modelId="{8B215033-2FD1-4482-814A-C2FEEACE6FF5}" type="presParOf" srcId="{1A917DA7-28CB-44DD-A662-8D228769ABE1}" destId="{358B8812-B489-47D5-80E3-AC6691CAAF49}" srcOrd="0" destOrd="0" presId="urn:microsoft.com/office/officeart/2008/layout/LinedList"/>
    <dgm:cxn modelId="{AA92B9A6-F8A6-4B2E-AE85-6D5FD9B75BB8}" type="presParOf" srcId="{1A917DA7-28CB-44DD-A662-8D228769ABE1}" destId="{49C5C826-4DA1-417A-92CB-7AE6F4A84953}" srcOrd="1" destOrd="0" presId="urn:microsoft.com/office/officeart/2008/layout/LinedList"/>
    <dgm:cxn modelId="{A4A42DD5-56D5-4F82-80DE-178C31A421E9}" type="presParOf" srcId="{4C27FD63-C91D-4F24-A229-85818A94B62A}" destId="{36075616-BBBF-448F-9704-0C02719FA59B}" srcOrd="14" destOrd="0" presId="urn:microsoft.com/office/officeart/2008/layout/LinedList"/>
    <dgm:cxn modelId="{46E77CEC-3DF3-4809-B57B-19994562093D}" type="presParOf" srcId="{4C27FD63-C91D-4F24-A229-85818A94B62A}" destId="{88B416DB-5348-4F68-AC4A-79F0F2601B19}" srcOrd="15" destOrd="0" presId="urn:microsoft.com/office/officeart/2008/layout/LinedList"/>
    <dgm:cxn modelId="{B4245B38-FF3F-4D1E-9CDC-7B164486C5FE}" type="presParOf" srcId="{88B416DB-5348-4F68-AC4A-79F0F2601B19}" destId="{B6650037-B2C4-4DD0-AA5C-7AB4601DEEE9}" srcOrd="0" destOrd="0" presId="urn:microsoft.com/office/officeart/2008/layout/LinedList"/>
    <dgm:cxn modelId="{15CB9328-5A0D-4A30-973C-3EA0BFD4F6E7}" type="presParOf" srcId="{88B416DB-5348-4F68-AC4A-79F0F2601B19}" destId="{92FCA629-FA6E-42AA-BCE0-0160667EABE6}" srcOrd="1" destOrd="0" presId="urn:microsoft.com/office/officeart/2008/layout/LinedList"/>
    <dgm:cxn modelId="{A7CAA005-50B9-4780-BB83-F9B5FBC16F24}" type="presParOf" srcId="{4C27FD63-C91D-4F24-A229-85818A94B62A}" destId="{15BE1E63-A692-4A04-9642-3C8BC01FF389}" srcOrd="16" destOrd="0" presId="urn:microsoft.com/office/officeart/2008/layout/LinedList"/>
    <dgm:cxn modelId="{1156561D-57BF-4EA9-AA29-DE9CF1C77051}" type="presParOf" srcId="{4C27FD63-C91D-4F24-A229-85818A94B62A}" destId="{5BE24170-48C9-42C1-9087-AEE4B47D3CF5}" srcOrd="17" destOrd="0" presId="urn:microsoft.com/office/officeart/2008/layout/LinedList"/>
    <dgm:cxn modelId="{3FCFA596-964C-4AA8-955E-9F7619F7791A}" type="presParOf" srcId="{5BE24170-48C9-42C1-9087-AEE4B47D3CF5}" destId="{BCA9BA3A-39D8-4F62-9EB3-9D58AF77A73C}" srcOrd="0" destOrd="0" presId="urn:microsoft.com/office/officeart/2008/layout/LinedList"/>
    <dgm:cxn modelId="{CC2D7F52-3B8B-43F1-A263-88B6CD187543}" type="presParOf" srcId="{5BE24170-48C9-42C1-9087-AEE4B47D3CF5}" destId="{4AFFA8D3-0CFD-4168-9CCF-C959BF9C9BD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228177-E221-4DB6-B948-A2E6F418403F}" type="doc">
      <dgm:prSet loTypeId="urn:microsoft.com/office/officeart/2005/8/layout/default" loCatId="list" qsTypeId="urn:microsoft.com/office/officeart/2005/8/quickstyle/3d3" qsCatId="3D" csTypeId="urn:microsoft.com/office/officeart/2005/8/colors/accent5_3" csCatId="accent5" phldr="1"/>
      <dgm:spPr/>
      <dgm:t>
        <a:bodyPr/>
        <a:lstStyle/>
        <a:p>
          <a:endParaRPr lang="en-US"/>
        </a:p>
      </dgm:t>
    </dgm:pt>
    <dgm:pt modelId="{D510342A-6B4A-43EE-B98F-E5D2DD1FACD3}">
      <dgm:prSet custT="1"/>
      <dgm:spPr/>
      <dgm:t>
        <a:bodyPr/>
        <a:lstStyle/>
        <a:p>
          <a:r>
            <a:rPr lang="en-US" sz="2400" b="1" dirty="0">
              <a:effectLst>
                <a:outerShdw blurRad="38100" dist="38100" dir="2700000" algn="tl">
                  <a:srgbClr val="000000">
                    <a:alpha val="43137"/>
                  </a:srgbClr>
                </a:outerShdw>
              </a:effectLst>
            </a:rPr>
            <a:t>Competition with other departments for patient’s time </a:t>
          </a:r>
          <a:endParaRPr lang="en-US" sz="2400" dirty="0">
            <a:effectLst>
              <a:outerShdw blurRad="38100" dist="38100" dir="2700000" algn="tl">
                <a:srgbClr val="000000">
                  <a:alpha val="43137"/>
                </a:srgbClr>
              </a:outerShdw>
            </a:effectLst>
          </a:endParaRPr>
        </a:p>
      </dgm:t>
    </dgm:pt>
    <dgm:pt modelId="{BCA8A7A9-71A6-49F7-8481-8484B1420851}" type="parTrans" cxnId="{1244B624-ED76-4068-B5BF-D11F46CD927F}">
      <dgm:prSet/>
      <dgm:spPr/>
      <dgm:t>
        <a:bodyPr/>
        <a:lstStyle/>
        <a:p>
          <a:endParaRPr lang="en-US"/>
        </a:p>
      </dgm:t>
    </dgm:pt>
    <dgm:pt modelId="{D284F0FF-B2B2-482E-B8D1-C9DDD2EF83A6}" type="sibTrans" cxnId="{1244B624-ED76-4068-B5BF-D11F46CD927F}">
      <dgm:prSet/>
      <dgm:spPr/>
      <dgm:t>
        <a:bodyPr/>
        <a:lstStyle/>
        <a:p>
          <a:endParaRPr lang="en-US"/>
        </a:p>
      </dgm:t>
    </dgm:pt>
    <dgm:pt modelId="{91B9B76C-F589-4527-A73B-375635F44E15}">
      <dgm:prSet custT="1"/>
      <dgm:spPr/>
      <dgm:t>
        <a:bodyPr/>
        <a:lstStyle/>
        <a:p>
          <a:r>
            <a:rPr lang="en-US" sz="2400" b="1" dirty="0">
              <a:effectLst>
                <a:outerShdw blurRad="38100" dist="38100" dir="2700000" algn="tl">
                  <a:srgbClr val="000000">
                    <a:alpha val="43137"/>
                  </a:srgbClr>
                </a:outerShdw>
              </a:effectLst>
            </a:rPr>
            <a:t>Parent not present in the room to give consent</a:t>
          </a:r>
          <a:endParaRPr lang="en-US" sz="2400" dirty="0">
            <a:effectLst>
              <a:outerShdw blurRad="38100" dist="38100" dir="2700000" algn="tl">
                <a:srgbClr val="000000">
                  <a:alpha val="43137"/>
                </a:srgbClr>
              </a:outerShdw>
            </a:effectLst>
          </a:endParaRPr>
        </a:p>
      </dgm:t>
    </dgm:pt>
    <dgm:pt modelId="{3E22C876-1D5E-4C60-B308-29CF3AE043CC}" type="parTrans" cxnId="{68DEF556-5CB3-46A6-84E7-2DA39E39AB0F}">
      <dgm:prSet/>
      <dgm:spPr/>
      <dgm:t>
        <a:bodyPr/>
        <a:lstStyle/>
        <a:p>
          <a:endParaRPr lang="en-US"/>
        </a:p>
      </dgm:t>
    </dgm:pt>
    <dgm:pt modelId="{FE674A55-1673-470A-A5EE-B37283D01827}" type="sibTrans" cxnId="{68DEF556-5CB3-46A6-84E7-2DA39E39AB0F}">
      <dgm:prSet/>
      <dgm:spPr/>
      <dgm:t>
        <a:bodyPr/>
        <a:lstStyle/>
        <a:p>
          <a:endParaRPr lang="en-US"/>
        </a:p>
      </dgm:t>
    </dgm:pt>
    <dgm:pt modelId="{0B721B27-86DF-42AC-93AF-A806E55FF349}">
      <dgm:prSet custT="1"/>
      <dgm:spPr/>
      <dgm:t>
        <a:bodyPr/>
        <a:lstStyle/>
        <a:p>
          <a:r>
            <a:rPr lang="en-US" sz="2400" b="1" dirty="0">
              <a:effectLst>
                <a:outerShdw blurRad="38100" dist="38100" dir="2700000" algn="tl">
                  <a:srgbClr val="000000">
                    <a:alpha val="43137"/>
                  </a:srgbClr>
                </a:outerShdw>
              </a:effectLst>
            </a:rPr>
            <a:t>Parents/ patients sleeping in the room</a:t>
          </a:r>
          <a:endParaRPr lang="en-US" sz="2400" dirty="0">
            <a:effectLst>
              <a:outerShdw blurRad="38100" dist="38100" dir="2700000" algn="tl">
                <a:srgbClr val="000000">
                  <a:alpha val="43137"/>
                </a:srgbClr>
              </a:outerShdw>
            </a:effectLst>
          </a:endParaRPr>
        </a:p>
      </dgm:t>
    </dgm:pt>
    <dgm:pt modelId="{51415561-4671-4243-AE86-A07E3F624C20}" type="parTrans" cxnId="{2BF89EE6-B2BD-4E25-88A1-AAAE2CB647F4}">
      <dgm:prSet/>
      <dgm:spPr/>
      <dgm:t>
        <a:bodyPr/>
        <a:lstStyle/>
        <a:p>
          <a:endParaRPr lang="en-US"/>
        </a:p>
      </dgm:t>
    </dgm:pt>
    <dgm:pt modelId="{A9D7684F-3FA3-4FF8-87AE-D711C812719B}" type="sibTrans" cxnId="{2BF89EE6-B2BD-4E25-88A1-AAAE2CB647F4}">
      <dgm:prSet/>
      <dgm:spPr/>
      <dgm:t>
        <a:bodyPr/>
        <a:lstStyle/>
        <a:p>
          <a:endParaRPr lang="en-US"/>
        </a:p>
      </dgm:t>
    </dgm:pt>
    <dgm:pt modelId="{9CFB9A55-BCD0-4B52-86A0-41084296D46F}">
      <dgm:prSet custT="1"/>
      <dgm:spPr/>
      <dgm:t>
        <a:bodyPr/>
        <a:lstStyle/>
        <a:p>
          <a:r>
            <a:rPr lang="en-US" sz="2400" b="1" dirty="0">
              <a:effectLst>
                <a:outerShdw blurRad="38100" dist="38100" dir="2700000" algn="tl">
                  <a:srgbClr val="000000">
                    <a:alpha val="43137"/>
                  </a:srgbClr>
                </a:outerShdw>
              </a:effectLst>
            </a:rPr>
            <a:t>Infection Prevention Precautions</a:t>
          </a:r>
          <a:endParaRPr lang="en-US" sz="2400" dirty="0">
            <a:effectLst>
              <a:outerShdw blurRad="38100" dist="38100" dir="2700000" algn="tl">
                <a:srgbClr val="000000">
                  <a:alpha val="43137"/>
                </a:srgbClr>
              </a:outerShdw>
            </a:effectLst>
          </a:endParaRPr>
        </a:p>
      </dgm:t>
    </dgm:pt>
    <dgm:pt modelId="{989BEAB0-4FB2-4F53-9870-9123B8023A8E}" type="parTrans" cxnId="{FFCB272C-1F83-45BF-9D3F-A20B6CB5DDA9}">
      <dgm:prSet/>
      <dgm:spPr/>
      <dgm:t>
        <a:bodyPr/>
        <a:lstStyle/>
        <a:p>
          <a:endParaRPr lang="en-US"/>
        </a:p>
      </dgm:t>
    </dgm:pt>
    <dgm:pt modelId="{2E31DFD3-D0E8-4D80-90A8-4583D6302295}" type="sibTrans" cxnId="{FFCB272C-1F83-45BF-9D3F-A20B6CB5DDA9}">
      <dgm:prSet/>
      <dgm:spPr/>
      <dgm:t>
        <a:bodyPr/>
        <a:lstStyle/>
        <a:p>
          <a:endParaRPr lang="en-US"/>
        </a:p>
      </dgm:t>
    </dgm:pt>
    <dgm:pt modelId="{C9E21C04-CE30-47C2-8375-C169A68ADD19}">
      <dgm:prSet/>
      <dgm:spPr>
        <a:solidFill>
          <a:srgbClr val="CC0099"/>
        </a:solidFill>
      </dgm:spPr>
      <dgm:t>
        <a:bodyPr/>
        <a:lstStyle/>
        <a:p>
          <a:r>
            <a:rPr lang="en-US" b="1" dirty="0">
              <a:effectLst>
                <a:outerShdw blurRad="38100" dist="38100" dir="2700000" algn="tl">
                  <a:srgbClr val="000000">
                    <a:alpha val="43137"/>
                  </a:srgbClr>
                </a:outerShdw>
              </a:effectLst>
            </a:rPr>
            <a:t>Parents not able to leave the room due to acuity </a:t>
          </a:r>
          <a:endParaRPr lang="en-US" dirty="0">
            <a:effectLst>
              <a:outerShdw blurRad="38100" dist="38100" dir="2700000" algn="tl">
                <a:srgbClr val="000000">
                  <a:alpha val="43137"/>
                </a:srgbClr>
              </a:outerShdw>
            </a:effectLst>
          </a:endParaRPr>
        </a:p>
      </dgm:t>
    </dgm:pt>
    <dgm:pt modelId="{3267C678-01C3-4AD5-8419-6AD5C7A0C2CD}" type="parTrans" cxnId="{973C8DA3-6A16-4B85-A474-8EB965BD07B6}">
      <dgm:prSet/>
      <dgm:spPr/>
      <dgm:t>
        <a:bodyPr/>
        <a:lstStyle/>
        <a:p>
          <a:endParaRPr lang="en-US"/>
        </a:p>
      </dgm:t>
    </dgm:pt>
    <dgm:pt modelId="{9EC4DFD1-3E5F-4EA3-BB92-A2968AECB99E}" type="sibTrans" cxnId="{973C8DA3-6A16-4B85-A474-8EB965BD07B6}">
      <dgm:prSet/>
      <dgm:spPr/>
      <dgm:t>
        <a:bodyPr/>
        <a:lstStyle/>
        <a:p>
          <a:endParaRPr lang="en-US"/>
        </a:p>
      </dgm:t>
    </dgm:pt>
    <dgm:pt modelId="{5911633B-2D1A-402C-9994-FCBDE6D3F332}">
      <dgm:prSet custT="1"/>
      <dgm:spPr>
        <a:solidFill>
          <a:schemeClr val="accent1">
            <a:lumMod val="75000"/>
          </a:schemeClr>
        </a:solidFill>
      </dgm:spPr>
      <dgm:t>
        <a:bodyPr/>
        <a:lstStyle/>
        <a:p>
          <a:r>
            <a:rPr lang="en-US" sz="2400" b="1" dirty="0">
              <a:effectLst>
                <a:outerShdw blurRad="38100" dist="38100" dir="2700000" algn="tl">
                  <a:srgbClr val="000000">
                    <a:alpha val="43137"/>
                  </a:srgbClr>
                </a:outerShdw>
              </a:effectLst>
            </a:rPr>
            <a:t>Cultural              or            Religious Beliefs</a:t>
          </a:r>
          <a:endParaRPr lang="en-US" sz="2400" dirty="0">
            <a:effectLst>
              <a:outerShdw blurRad="38100" dist="38100" dir="2700000" algn="tl">
                <a:srgbClr val="000000">
                  <a:alpha val="43137"/>
                </a:srgbClr>
              </a:outerShdw>
            </a:effectLst>
          </a:endParaRPr>
        </a:p>
      </dgm:t>
    </dgm:pt>
    <dgm:pt modelId="{D2219F87-244D-41F5-AE03-2CD6989D1759}" type="parTrans" cxnId="{E96C7B0A-34C7-4870-9D29-AE4D024B503B}">
      <dgm:prSet/>
      <dgm:spPr/>
      <dgm:t>
        <a:bodyPr/>
        <a:lstStyle/>
        <a:p>
          <a:endParaRPr lang="en-US"/>
        </a:p>
      </dgm:t>
    </dgm:pt>
    <dgm:pt modelId="{293D50DA-C8DD-47ED-AEB1-96C6E2FC7117}" type="sibTrans" cxnId="{E96C7B0A-34C7-4870-9D29-AE4D024B503B}">
      <dgm:prSet/>
      <dgm:spPr/>
      <dgm:t>
        <a:bodyPr/>
        <a:lstStyle/>
        <a:p>
          <a:endParaRPr lang="en-US"/>
        </a:p>
      </dgm:t>
    </dgm:pt>
    <dgm:pt modelId="{8A27FC12-CF64-41D9-8DC4-84E7DE12674C}">
      <dgm:prSet/>
      <dgm:spPr>
        <a:solidFill>
          <a:schemeClr val="accent1">
            <a:lumMod val="60000"/>
            <a:lumOff val="40000"/>
          </a:schemeClr>
        </a:solidFill>
      </dgm:spPr>
      <dgm:t>
        <a:bodyPr/>
        <a:lstStyle/>
        <a:p>
          <a:r>
            <a:rPr lang="en-US" b="1" dirty="0">
              <a:effectLst>
                <a:outerShdw blurRad="38100" dist="38100" dir="2700000" algn="tl">
                  <a:srgbClr val="000000">
                    <a:alpha val="43137"/>
                  </a:srgbClr>
                </a:outerShdw>
              </a:effectLst>
            </a:rPr>
            <a:t>Patient unable to relax around the parents or family </a:t>
          </a:r>
          <a:endParaRPr lang="en-US" dirty="0">
            <a:effectLst>
              <a:outerShdw blurRad="38100" dist="38100" dir="2700000" algn="tl">
                <a:srgbClr val="000000">
                  <a:alpha val="43137"/>
                </a:srgbClr>
              </a:outerShdw>
            </a:effectLst>
          </a:endParaRPr>
        </a:p>
      </dgm:t>
    </dgm:pt>
    <dgm:pt modelId="{6919D78C-564E-41D7-8951-ED02CAF880D8}" type="sibTrans" cxnId="{848D10E9-7AF3-493F-BBE7-13BAAF3B3993}">
      <dgm:prSet/>
      <dgm:spPr/>
      <dgm:t>
        <a:bodyPr/>
        <a:lstStyle/>
        <a:p>
          <a:endParaRPr lang="en-US"/>
        </a:p>
      </dgm:t>
    </dgm:pt>
    <dgm:pt modelId="{6FB8027E-1346-4D21-A28F-0C4A204642C6}" type="parTrans" cxnId="{848D10E9-7AF3-493F-BBE7-13BAAF3B3993}">
      <dgm:prSet/>
      <dgm:spPr/>
      <dgm:t>
        <a:bodyPr/>
        <a:lstStyle/>
        <a:p>
          <a:endParaRPr lang="en-US"/>
        </a:p>
      </dgm:t>
    </dgm:pt>
    <dgm:pt modelId="{4C4E8FBE-2928-4E1E-8607-0BBE228348B1}" type="pres">
      <dgm:prSet presAssocID="{00228177-E221-4DB6-B948-A2E6F418403F}" presName="diagram" presStyleCnt="0">
        <dgm:presLayoutVars>
          <dgm:dir/>
          <dgm:resizeHandles val="exact"/>
        </dgm:presLayoutVars>
      </dgm:prSet>
      <dgm:spPr/>
      <dgm:t>
        <a:bodyPr/>
        <a:lstStyle/>
        <a:p>
          <a:endParaRPr lang="en-US"/>
        </a:p>
      </dgm:t>
    </dgm:pt>
    <dgm:pt modelId="{944E6170-39C5-453C-91EA-0ED8A2CCC302}" type="pres">
      <dgm:prSet presAssocID="{D510342A-6B4A-43EE-B98F-E5D2DD1FACD3}" presName="node" presStyleLbl="node1" presStyleIdx="0" presStyleCnt="7">
        <dgm:presLayoutVars>
          <dgm:bulletEnabled val="1"/>
        </dgm:presLayoutVars>
      </dgm:prSet>
      <dgm:spPr/>
      <dgm:t>
        <a:bodyPr/>
        <a:lstStyle/>
        <a:p>
          <a:endParaRPr lang="en-US"/>
        </a:p>
      </dgm:t>
    </dgm:pt>
    <dgm:pt modelId="{13CC7CCC-791A-4459-8164-D968647126A3}" type="pres">
      <dgm:prSet presAssocID="{D284F0FF-B2B2-482E-B8D1-C9DDD2EF83A6}" presName="sibTrans" presStyleCnt="0"/>
      <dgm:spPr/>
    </dgm:pt>
    <dgm:pt modelId="{7E3E72C9-DC37-47FD-88F0-DF764A991E81}" type="pres">
      <dgm:prSet presAssocID="{91B9B76C-F589-4527-A73B-375635F44E15}" presName="node" presStyleLbl="node1" presStyleIdx="1" presStyleCnt="7">
        <dgm:presLayoutVars>
          <dgm:bulletEnabled val="1"/>
        </dgm:presLayoutVars>
      </dgm:prSet>
      <dgm:spPr/>
      <dgm:t>
        <a:bodyPr/>
        <a:lstStyle/>
        <a:p>
          <a:endParaRPr lang="en-US"/>
        </a:p>
      </dgm:t>
    </dgm:pt>
    <dgm:pt modelId="{C59A11B6-E51D-4125-9D8D-4C04F018C67D}" type="pres">
      <dgm:prSet presAssocID="{FE674A55-1673-470A-A5EE-B37283D01827}" presName="sibTrans" presStyleCnt="0"/>
      <dgm:spPr/>
    </dgm:pt>
    <dgm:pt modelId="{43D803B3-2A86-406C-98A4-D0BF0307ABDA}" type="pres">
      <dgm:prSet presAssocID="{0B721B27-86DF-42AC-93AF-A806E55FF349}" presName="node" presStyleLbl="node1" presStyleIdx="2" presStyleCnt="7">
        <dgm:presLayoutVars>
          <dgm:bulletEnabled val="1"/>
        </dgm:presLayoutVars>
      </dgm:prSet>
      <dgm:spPr/>
      <dgm:t>
        <a:bodyPr/>
        <a:lstStyle/>
        <a:p>
          <a:endParaRPr lang="en-US"/>
        </a:p>
      </dgm:t>
    </dgm:pt>
    <dgm:pt modelId="{31489D35-309D-4A0E-BDFE-577870C28FEC}" type="pres">
      <dgm:prSet presAssocID="{A9D7684F-3FA3-4FF8-87AE-D711C812719B}" presName="sibTrans" presStyleCnt="0"/>
      <dgm:spPr/>
    </dgm:pt>
    <dgm:pt modelId="{6536D813-B1EE-41BB-A53C-3AA869E5397C}" type="pres">
      <dgm:prSet presAssocID="{9CFB9A55-BCD0-4B52-86A0-41084296D46F}" presName="node" presStyleLbl="node1" presStyleIdx="3" presStyleCnt="7">
        <dgm:presLayoutVars>
          <dgm:bulletEnabled val="1"/>
        </dgm:presLayoutVars>
      </dgm:prSet>
      <dgm:spPr/>
      <dgm:t>
        <a:bodyPr/>
        <a:lstStyle/>
        <a:p>
          <a:endParaRPr lang="en-US"/>
        </a:p>
      </dgm:t>
    </dgm:pt>
    <dgm:pt modelId="{1F51F4BE-AC4D-4E04-82E8-6DBC50B7E12C}" type="pres">
      <dgm:prSet presAssocID="{2E31DFD3-D0E8-4D80-90A8-4583D6302295}" presName="sibTrans" presStyleCnt="0"/>
      <dgm:spPr/>
    </dgm:pt>
    <dgm:pt modelId="{7BB2B164-BD3F-4623-AF83-B38CA0643022}" type="pres">
      <dgm:prSet presAssocID="{C9E21C04-CE30-47C2-8375-C169A68ADD19}" presName="node" presStyleLbl="node1" presStyleIdx="4" presStyleCnt="7">
        <dgm:presLayoutVars>
          <dgm:bulletEnabled val="1"/>
        </dgm:presLayoutVars>
      </dgm:prSet>
      <dgm:spPr/>
      <dgm:t>
        <a:bodyPr/>
        <a:lstStyle/>
        <a:p>
          <a:endParaRPr lang="en-US"/>
        </a:p>
      </dgm:t>
    </dgm:pt>
    <dgm:pt modelId="{44913E0B-75F4-4F46-8BA8-1C6531735A25}" type="pres">
      <dgm:prSet presAssocID="{9EC4DFD1-3E5F-4EA3-BB92-A2968AECB99E}" presName="sibTrans" presStyleCnt="0"/>
      <dgm:spPr/>
    </dgm:pt>
    <dgm:pt modelId="{8EDDB64E-EE94-4115-8254-18881E5E1B54}" type="pres">
      <dgm:prSet presAssocID="{8A27FC12-CF64-41D9-8DC4-84E7DE12674C}" presName="node" presStyleLbl="node1" presStyleIdx="5" presStyleCnt="7">
        <dgm:presLayoutVars>
          <dgm:bulletEnabled val="1"/>
        </dgm:presLayoutVars>
      </dgm:prSet>
      <dgm:spPr/>
      <dgm:t>
        <a:bodyPr/>
        <a:lstStyle/>
        <a:p>
          <a:endParaRPr lang="en-US"/>
        </a:p>
      </dgm:t>
    </dgm:pt>
    <dgm:pt modelId="{CD4A9C66-525E-4D1F-9498-94C72E5EA46B}" type="pres">
      <dgm:prSet presAssocID="{6919D78C-564E-41D7-8951-ED02CAF880D8}" presName="sibTrans" presStyleCnt="0"/>
      <dgm:spPr/>
    </dgm:pt>
    <dgm:pt modelId="{72F8AB06-2EB2-4952-B923-0B977B833E43}" type="pres">
      <dgm:prSet presAssocID="{5911633B-2D1A-402C-9994-FCBDE6D3F332}" presName="node" presStyleLbl="node1" presStyleIdx="6" presStyleCnt="7">
        <dgm:presLayoutVars>
          <dgm:bulletEnabled val="1"/>
        </dgm:presLayoutVars>
      </dgm:prSet>
      <dgm:spPr/>
      <dgm:t>
        <a:bodyPr/>
        <a:lstStyle/>
        <a:p>
          <a:endParaRPr lang="en-US"/>
        </a:p>
      </dgm:t>
    </dgm:pt>
  </dgm:ptLst>
  <dgm:cxnLst>
    <dgm:cxn modelId="{3713BEBC-C92F-401C-85AA-CB8CCC7AC6A0}" type="presOf" srcId="{0B721B27-86DF-42AC-93AF-A806E55FF349}" destId="{43D803B3-2A86-406C-98A4-D0BF0307ABDA}" srcOrd="0" destOrd="0" presId="urn:microsoft.com/office/officeart/2005/8/layout/default"/>
    <dgm:cxn modelId="{2BF89EE6-B2BD-4E25-88A1-AAAE2CB647F4}" srcId="{00228177-E221-4DB6-B948-A2E6F418403F}" destId="{0B721B27-86DF-42AC-93AF-A806E55FF349}" srcOrd="2" destOrd="0" parTransId="{51415561-4671-4243-AE86-A07E3F624C20}" sibTransId="{A9D7684F-3FA3-4FF8-87AE-D711C812719B}"/>
    <dgm:cxn modelId="{355173D1-667A-47A8-9E74-1DB7C2020492}" type="presOf" srcId="{91B9B76C-F589-4527-A73B-375635F44E15}" destId="{7E3E72C9-DC37-47FD-88F0-DF764A991E81}" srcOrd="0" destOrd="0" presId="urn:microsoft.com/office/officeart/2005/8/layout/default"/>
    <dgm:cxn modelId="{E96C7B0A-34C7-4870-9D29-AE4D024B503B}" srcId="{00228177-E221-4DB6-B948-A2E6F418403F}" destId="{5911633B-2D1A-402C-9994-FCBDE6D3F332}" srcOrd="6" destOrd="0" parTransId="{D2219F87-244D-41F5-AE03-2CD6989D1759}" sibTransId="{293D50DA-C8DD-47ED-AEB1-96C6E2FC7117}"/>
    <dgm:cxn modelId="{848D10E9-7AF3-493F-BBE7-13BAAF3B3993}" srcId="{00228177-E221-4DB6-B948-A2E6F418403F}" destId="{8A27FC12-CF64-41D9-8DC4-84E7DE12674C}" srcOrd="5" destOrd="0" parTransId="{6FB8027E-1346-4D21-A28F-0C4A204642C6}" sibTransId="{6919D78C-564E-41D7-8951-ED02CAF880D8}"/>
    <dgm:cxn modelId="{E5803E27-20EA-4E8E-87FE-18691C759CF7}" type="presOf" srcId="{C9E21C04-CE30-47C2-8375-C169A68ADD19}" destId="{7BB2B164-BD3F-4623-AF83-B38CA0643022}" srcOrd="0" destOrd="0" presId="urn:microsoft.com/office/officeart/2005/8/layout/default"/>
    <dgm:cxn modelId="{1244B624-ED76-4068-B5BF-D11F46CD927F}" srcId="{00228177-E221-4DB6-B948-A2E6F418403F}" destId="{D510342A-6B4A-43EE-B98F-E5D2DD1FACD3}" srcOrd="0" destOrd="0" parTransId="{BCA8A7A9-71A6-49F7-8481-8484B1420851}" sibTransId="{D284F0FF-B2B2-482E-B8D1-C9DDD2EF83A6}"/>
    <dgm:cxn modelId="{DC6C0370-7590-412E-9EA7-18AB7EE5EFA2}" type="presOf" srcId="{D510342A-6B4A-43EE-B98F-E5D2DD1FACD3}" destId="{944E6170-39C5-453C-91EA-0ED8A2CCC302}" srcOrd="0" destOrd="0" presId="urn:microsoft.com/office/officeart/2005/8/layout/default"/>
    <dgm:cxn modelId="{AD3BFA52-E5BF-4E0E-A476-E99B21981FC4}" type="presOf" srcId="{5911633B-2D1A-402C-9994-FCBDE6D3F332}" destId="{72F8AB06-2EB2-4952-B923-0B977B833E43}" srcOrd="0" destOrd="0" presId="urn:microsoft.com/office/officeart/2005/8/layout/default"/>
    <dgm:cxn modelId="{4C81FD6C-2213-4D03-87AC-006857C4A6A0}" type="presOf" srcId="{8A27FC12-CF64-41D9-8DC4-84E7DE12674C}" destId="{8EDDB64E-EE94-4115-8254-18881E5E1B54}" srcOrd="0" destOrd="0" presId="urn:microsoft.com/office/officeart/2005/8/layout/default"/>
    <dgm:cxn modelId="{FFCB272C-1F83-45BF-9D3F-A20B6CB5DDA9}" srcId="{00228177-E221-4DB6-B948-A2E6F418403F}" destId="{9CFB9A55-BCD0-4B52-86A0-41084296D46F}" srcOrd="3" destOrd="0" parTransId="{989BEAB0-4FB2-4F53-9870-9123B8023A8E}" sibTransId="{2E31DFD3-D0E8-4D80-90A8-4583D6302295}"/>
    <dgm:cxn modelId="{973C8DA3-6A16-4B85-A474-8EB965BD07B6}" srcId="{00228177-E221-4DB6-B948-A2E6F418403F}" destId="{C9E21C04-CE30-47C2-8375-C169A68ADD19}" srcOrd="4" destOrd="0" parTransId="{3267C678-01C3-4AD5-8419-6AD5C7A0C2CD}" sibTransId="{9EC4DFD1-3E5F-4EA3-BB92-A2968AECB99E}"/>
    <dgm:cxn modelId="{A0F4E66D-A5C5-4AF7-A633-AB52DEA7C076}" type="presOf" srcId="{9CFB9A55-BCD0-4B52-86A0-41084296D46F}" destId="{6536D813-B1EE-41BB-A53C-3AA869E5397C}" srcOrd="0" destOrd="0" presId="urn:microsoft.com/office/officeart/2005/8/layout/default"/>
    <dgm:cxn modelId="{03E65221-7E85-4E64-A708-6FE15A89E8B1}" type="presOf" srcId="{00228177-E221-4DB6-B948-A2E6F418403F}" destId="{4C4E8FBE-2928-4E1E-8607-0BBE228348B1}" srcOrd="0" destOrd="0" presId="urn:microsoft.com/office/officeart/2005/8/layout/default"/>
    <dgm:cxn modelId="{68DEF556-5CB3-46A6-84E7-2DA39E39AB0F}" srcId="{00228177-E221-4DB6-B948-A2E6F418403F}" destId="{91B9B76C-F589-4527-A73B-375635F44E15}" srcOrd="1" destOrd="0" parTransId="{3E22C876-1D5E-4C60-B308-29CF3AE043CC}" sibTransId="{FE674A55-1673-470A-A5EE-B37283D01827}"/>
    <dgm:cxn modelId="{D813EBF6-50F1-42A3-974E-F8F2D16A6017}" type="presParOf" srcId="{4C4E8FBE-2928-4E1E-8607-0BBE228348B1}" destId="{944E6170-39C5-453C-91EA-0ED8A2CCC302}" srcOrd="0" destOrd="0" presId="urn:microsoft.com/office/officeart/2005/8/layout/default"/>
    <dgm:cxn modelId="{1948A2A9-3A08-4A5E-A8D9-28376D790492}" type="presParOf" srcId="{4C4E8FBE-2928-4E1E-8607-0BBE228348B1}" destId="{13CC7CCC-791A-4459-8164-D968647126A3}" srcOrd="1" destOrd="0" presId="urn:microsoft.com/office/officeart/2005/8/layout/default"/>
    <dgm:cxn modelId="{1D4BA5AB-D8A8-4175-8DB0-5870968748F5}" type="presParOf" srcId="{4C4E8FBE-2928-4E1E-8607-0BBE228348B1}" destId="{7E3E72C9-DC37-47FD-88F0-DF764A991E81}" srcOrd="2" destOrd="0" presId="urn:microsoft.com/office/officeart/2005/8/layout/default"/>
    <dgm:cxn modelId="{EC882567-E0C6-4609-8842-B90CE011622D}" type="presParOf" srcId="{4C4E8FBE-2928-4E1E-8607-0BBE228348B1}" destId="{C59A11B6-E51D-4125-9D8D-4C04F018C67D}" srcOrd="3" destOrd="0" presId="urn:microsoft.com/office/officeart/2005/8/layout/default"/>
    <dgm:cxn modelId="{256631F6-2667-4B7C-AF6E-553D7252AD56}" type="presParOf" srcId="{4C4E8FBE-2928-4E1E-8607-0BBE228348B1}" destId="{43D803B3-2A86-406C-98A4-D0BF0307ABDA}" srcOrd="4" destOrd="0" presId="urn:microsoft.com/office/officeart/2005/8/layout/default"/>
    <dgm:cxn modelId="{2EBCACDF-16CD-496C-8C8D-11D88DEB7EF9}" type="presParOf" srcId="{4C4E8FBE-2928-4E1E-8607-0BBE228348B1}" destId="{31489D35-309D-4A0E-BDFE-577870C28FEC}" srcOrd="5" destOrd="0" presId="urn:microsoft.com/office/officeart/2005/8/layout/default"/>
    <dgm:cxn modelId="{73D4645D-1AF9-484C-9366-3A797DA7D9CD}" type="presParOf" srcId="{4C4E8FBE-2928-4E1E-8607-0BBE228348B1}" destId="{6536D813-B1EE-41BB-A53C-3AA869E5397C}" srcOrd="6" destOrd="0" presId="urn:microsoft.com/office/officeart/2005/8/layout/default"/>
    <dgm:cxn modelId="{6908ED76-7EE2-4590-A06B-176C4EEE5735}" type="presParOf" srcId="{4C4E8FBE-2928-4E1E-8607-0BBE228348B1}" destId="{1F51F4BE-AC4D-4E04-82E8-6DBC50B7E12C}" srcOrd="7" destOrd="0" presId="urn:microsoft.com/office/officeart/2005/8/layout/default"/>
    <dgm:cxn modelId="{DA4C421B-84BD-4FAA-B242-AB138DBCC68B}" type="presParOf" srcId="{4C4E8FBE-2928-4E1E-8607-0BBE228348B1}" destId="{7BB2B164-BD3F-4623-AF83-B38CA0643022}" srcOrd="8" destOrd="0" presId="urn:microsoft.com/office/officeart/2005/8/layout/default"/>
    <dgm:cxn modelId="{739C6015-9275-47DD-80FE-B4784922D489}" type="presParOf" srcId="{4C4E8FBE-2928-4E1E-8607-0BBE228348B1}" destId="{44913E0B-75F4-4F46-8BA8-1C6531735A25}" srcOrd="9" destOrd="0" presId="urn:microsoft.com/office/officeart/2005/8/layout/default"/>
    <dgm:cxn modelId="{FFE36351-69A6-4FD9-87DD-BE9B0CCE74C7}" type="presParOf" srcId="{4C4E8FBE-2928-4E1E-8607-0BBE228348B1}" destId="{8EDDB64E-EE94-4115-8254-18881E5E1B54}" srcOrd="10" destOrd="0" presId="urn:microsoft.com/office/officeart/2005/8/layout/default"/>
    <dgm:cxn modelId="{E52DCD9A-E677-4EC5-8DDB-9A045F237287}" type="presParOf" srcId="{4C4E8FBE-2928-4E1E-8607-0BBE228348B1}" destId="{CD4A9C66-525E-4D1F-9498-94C72E5EA46B}" srcOrd="11" destOrd="0" presId="urn:microsoft.com/office/officeart/2005/8/layout/default"/>
    <dgm:cxn modelId="{27F8B8C6-B316-4BB0-9D74-75D8F6639830}" type="presParOf" srcId="{4C4E8FBE-2928-4E1E-8607-0BBE228348B1}" destId="{72F8AB06-2EB2-4952-B923-0B977B833E43}"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2A51B6-AFFF-4314-A25F-ED6C23A16AA0}" type="doc">
      <dgm:prSet loTypeId="urn:microsoft.com/office/officeart/2005/8/layout/default" loCatId="list" qsTypeId="urn:microsoft.com/office/officeart/2005/8/quickstyle/3d3" qsCatId="3D" csTypeId="urn:microsoft.com/office/officeart/2005/8/colors/colorful1" csCatId="colorful" phldr="1"/>
      <dgm:spPr/>
      <dgm:t>
        <a:bodyPr/>
        <a:lstStyle/>
        <a:p>
          <a:endParaRPr lang="en-US"/>
        </a:p>
      </dgm:t>
    </dgm:pt>
    <dgm:pt modelId="{F687AD91-6A5F-4127-A267-EB132AE709D5}">
      <dgm:prSet/>
      <dgm:spPr/>
      <dgm:t>
        <a:bodyPr/>
        <a:lstStyle/>
        <a:p>
          <a:r>
            <a:rPr lang="en-US" b="1" dirty="0">
              <a:effectLst>
                <a:outerShdw blurRad="38100" dist="38100" dir="2700000" algn="tl">
                  <a:srgbClr val="000000">
                    <a:alpha val="43137"/>
                  </a:srgbClr>
                </a:outerShdw>
              </a:effectLst>
            </a:rPr>
            <a:t>Round with the Palliative Care Team</a:t>
          </a:r>
          <a:endParaRPr lang="en-US" dirty="0">
            <a:effectLst>
              <a:outerShdw blurRad="38100" dist="38100" dir="2700000" algn="tl">
                <a:srgbClr val="000000">
                  <a:alpha val="43137"/>
                </a:srgbClr>
              </a:outerShdw>
            </a:effectLst>
          </a:endParaRPr>
        </a:p>
      </dgm:t>
    </dgm:pt>
    <dgm:pt modelId="{5A0C9F42-0B2F-419B-A569-03A3840BD443}" type="parTrans" cxnId="{E5D67F48-FFCF-42AA-A0C0-24A8686C7C2E}">
      <dgm:prSet/>
      <dgm:spPr/>
      <dgm:t>
        <a:bodyPr/>
        <a:lstStyle/>
        <a:p>
          <a:endParaRPr lang="en-US"/>
        </a:p>
      </dgm:t>
    </dgm:pt>
    <dgm:pt modelId="{885DC84D-389A-4085-A9B3-76370A2731ED}" type="sibTrans" cxnId="{E5D67F48-FFCF-42AA-A0C0-24A8686C7C2E}">
      <dgm:prSet/>
      <dgm:spPr/>
      <dgm:t>
        <a:bodyPr/>
        <a:lstStyle/>
        <a:p>
          <a:endParaRPr lang="en-US"/>
        </a:p>
      </dgm:t>
    </dgm:pt>
    <dgm:pt modelId="{F5561AE7-4D04-4CEF-A1C0-0D094BEBFA34}">
      <dgm:prSet/>
      <dgm:spPr>
        <a:solidFill>
          <a:schemeClr val="accent3">
            <a:lumMod val="75000"/>
          </a:schemeClr>
        </a:solidFill>
      </dgm:spPr>
      <dgm:t>
        <a:bodyPr/>
        <a:lstStyle/>
        <a:p>
          <a:r>
            <a:rPr lang="en-US" b="1" dirty="0">
              <a:effectLst>
                <a:outerShdw blurRad="38100" dist="38100" dir="2700000" algn="tl">
                  <a:srgbClr val="000000">
                    <a:alpha val="43137"/>
                  </a:srgbClr>
                </a:outerShdw>
              </a:effectLst>
            </a:rPr>
            <a:t>Social Work</a:t>
          </a:r>
        </a:p>
        <a:p>
          <a:r>
            <a:rPr lang="en-US" b="1" dirty="0">
              <a:effectLst>
                <a:outerShdw blurRad="38100" dist="38100" dir="2700000" algn="tl">
                  <a:srgbClr val="000000">
                    <a:alpha val="43137"/>
                  </a:srgbClr>
                </a:outerShdw>
              </a:effectLst>
            </a:rPr>
            <a:t>Eating Disorder Program</a:t>
          </a:r>
          <a:endParaRPr lang="en-US" dirty="0">
            <a:effectLst>
              <a:outerShdw blurRad="38100" dist="38100" dir="2700000" algn="tl">
                <a:srgbClr val="000000">
                  <a:alpha val="43137"/>
                </a:srgbClr>
              </a:outerShdw>
            </a:effectLst>
          </a:endParaRPr>
        </a:p>
      </dgm:t>
    </dgm:pt>
    <dgm:pt modelId="{AC168EEC-782A-4BE5-B32F-F1280208D3E0}" type="parTrans" cxnId="{1B5C5345-CC15-4A9B-8DD4-FF788FCAE4BB}">
      <dgm:prSet/>
      <dgm:spPr/>
      <dgm:t>
        <a:bodyPr/>
        <a:lstStyle/>
        <a:p>
          <a:endParaRPr lang="en-US"/>
        </a:p>
      </dgm:t>
    </dgm:pt>
    <dgm:pt modelId="{DD8EC949-FDF3-4C50-BAA4-98F0241D4011}" type="sibTrans" cxnId="{1B5C5345-CC15-4A9B-8DD4-FF788FCAE4BB}">
      <dgm:prSet/>
      <dgm:spPr/>
      <dgm:t>
        <a:bodyPr/>
        <a:lstStyle/>
        <a:p>
          <a:endParaRPr lang="en-US"/>
        </a:p>
      </dgm:t>
    </dgm:pt>
    <dgm:pt modelId="{26342DDE-97DF-40F7-A5F9-6B969B6606CF}">
      <dgm:prSet/>
      <dgm:spPr/>
      <dgm:t>
        <a:bodyPr/>
        <a:lstStyle/>
        <a:p>
          <a:r>
            <a:rPr lang="en-US" b="1">
              <a:effectLst>
                <a:outerShdw blurRad="38100" dist="38100" dir="2700000" algn="tl">
                  <a:srgbClr val="000000">
                    <a:alpha val="43137"/>
                  </a:srgbClr>
                </a:outerShdw>
              </a:effectLst>
            </a:rPr>
            <a:t>Child Life</a:t>
          </a:r>
        </a:p>
        <a:p>
          <a:r>
            <a:rPr lang="en-US" b="1">
              <a:effectLst>
                <a:outerShdw blurRad="38100" dist="38100" dir="2700000" algn="tl">
                  <a:srgbClr val="000000">
                    <a:alpha val="43137"/>
                  </a:srgbClr>
                </a:outerShdw>
              </a:effectLst>
            </a:rPr>
            <a:t>Creative Art Therapy</a:t>
          </a:r>
          <a:endParaRPr lang="en-US">
            <a:effectLst>
              <a:outerShdw blurRad="38100" dist="38100" dir="2700000" algn="tl">
                <a:srgbClr val="000000">
                  <a:alpha val="43137"/>
                </a:srgbClr>
              </a:outerShdw>
            </a:effectLst>
          </a:endParaRPr>
        </a:p>
      </dgm:t>
    </dgm:pt>
    <dgm:pt modelId="{07D01FA4-245B-42EE-8B78-B16B90EB80B9}" type="parTrans" cxnId="{D5485185-7F04-4882-97E9-D56EC190DCB6}">
      <dgm:prSet/>
      <dgm:spPr/>
      <dgm:t>
        <a:bodyPr/>
        <a:lstStyle/>
        <a:p>
          <a:endParaRPr lang="en-US"/>
        </a:p>
      </dgm:t>
    </dgm:pt>
    <dgm:pt modelId="{7A8BD89F-3F8C-4837-8F3C-ECE15D062457}" type="sibTrans" cxnId="{D5485185-7F04-4882-97E9-D56EC190DCB6}">
      <dgm:prSet/>
      <dgm:spPr/>
      <dgm:t>
        <a:bodyPr/>
        <a:lstStyle/>
        <a:p>
          <a:endParaRPr lang="en-US"/>
        </a:p>
      </dgm:t>
    </dgm:pt>
    <dgm:pt modelId="{C73F436F-2E16-4EE7-84A1-2D4AEC5B9D8E}">
      <dgm:prSet/>
      <dgm:spPr/>
      <dgm:t>
        <a:bodyPr/>
        <a:lstStyle/>
        <a:p>
          <a:r>
            <a:rPr lang="en-US" b="1">
              <a:effectLst>
                <a:outerShdw blurRad="38100" dist="38100" dir="2700000" algn="tl">
                  <a:srgbClr val="000000">
                    <a:alpha val="43137"/>
                  </a:srgbClr>
                </a:outerShdw>
              </a:effectLst>
            </a:rPr>
            <a:t>Chaplaincy</a:t>
          </a:r>
          <a:endParaRPr lang="en-US">
            <a:effectLst>
              <a:outerShdw blurRad="38100" dist="38100" dir="2700000" algn="tl">
                <a:srgbClr val="000000">
                  <a:alpha val="43137"/>
                </a:srgbClr>
              </a:outerShdw>
            </a:effectLst>
          </a:endParaRPr>
        </a:p>
      </dgm:t>
    </dgm:pt>
    <dgm:pt modelId="{4E4A22B7-1438-4E2D-9DA7-83B596F67BE5}" type="parTrans" cxnId="{F7A473E3-4F7F-4BF6-A443-097CD4C03080}">
      <dgm:prSet/>
      <dgm:spPr/>
      <dgm:t>
        <a:bodyPr/>
        <a:lstStyle/>
        <a:p>
          <a:endParaRPr lang="en-US"/>
        </a:p>
      </dgm:t>
    </dgm:pt>
    <dgm:pt modelId="{D09AC06B-9B73-43EA-B97B-96AC17C9B577}" type="sibTrans" cxnId="{F7A473E3-4F7F-4BF6-A443-097CD4C03080}">
      <dgm:prSet/>
      <dgm:spPr/>
      <dgm:t>
        <a:bodyPr/>
        <a:lstStyle/>
        <a:p>
          <a:endParaRPr lang="en-US"/>
        </a:p>
      </dgm:t>
    </dgm:pt>
    <dgm:pt modelId="{127C7F2B-C4D8-44E4-BF9D-56D8EEFC582E}">
      <dgm:prSet custT="1"/>
      <dgm:spPr>
        <a:solidFill>
          <a:schemeClr val="accent1">
            <a:lumMod val="40000"/>
            <a:lumOff val="60000"/>
          </a:schemeClr>
        </a:solidFill>
      </dgm:spPr>
      <dgm:t>
        <a:bodyPr/>
        <a:lstStyle/>
        <a:p>
          <a:r>
            <a:rPr lang="en-US" sz="2000" b="1" dirty="0">
              <a:effectLst>
                <a:outerShdw blurRad="38100" dist="38100" dir="2700000" algn="tl">
                  <a:srgbClr val="000000">
                    <a:alpha val="43137"/>
                  </a:srgbClr>
                </a:outerShdw>
              </a:effectLst>
            </a:rPr>
            <a:t>Nursing </a:t>
          </a:r>
        </a:p>
        <a:p>
          <a:r>
            <a:rPr lang="en-US" sz="2000" b="1" dirty="0">
              <a:effectLst>
                <a:outerShdw blurRad="38100" dist="38100" dir="2700000" algn="tl">
                  <a:srgbClr val="000000">
                    <a:alpha val="43137"/>
                  </a:srgbClr>
                </a:outerShdw>
              </a:effectLst>
            </a:rPr>
            <a:t>Staff</a:t>
          </a:r>
          <a:endParaRPr lang="en-US" sz="2000" dirty="0">
            <a:effectLst>
              <a:outerShdw blurRad="38100" dist="38100" dir="2700000" algn="tl">
                <a:srgbClr val="000000">
                  <a:alpha val="43137"/>
                </a:srgbClr>
              </a:outerShdw>
            </a:effectLst>
          </a:endParaRPr>
        </a:p>
      </dgm:t>
    </dgm:pt>
    <dgm:pt modelId="{7F04C90B-3C94-418F-B300-62887B112FA6}" type="parTrans" cxnId="{FD285668-8368-4062-A1CD-D6FD317744CE}">
      <dgm:prSet/>
      <dgm:spPr/>
      <dgm:t>
        <a:bodyPr/>
        <a:lstStyle/>
        <a:p>
          <a:endParaRPr lang="en-US"/>
        </a:p>
      </dgm:t>
    </dgm:pt>
    <dgm:pt modelId="{A04F7CDF-B4FF-49AF-A953-0721FD1A9BFE}" type="sibTrans" cxnId="{FD285668-8368-4062-A1CD-D6FD317744CE}">
      <dgm:prSet/>
      <dgm:spPr/>
      <dgm:t>
        <a:bodyPr/>
        <a:lstStyle/>
        <a:p>
          <a:endParaRPr lang="en-US"/>
        </a:p>
      </dgm:t>
    </dgm:pt>
    <dgm:pt modelId="{77E4EFD3-8D14-47A3-90DF-1088D5857DDA}">
      <dgm:prSet custT="1"/>
      <dgm:spPr/>
      <dgm:t>
        <a:bodyPr/>
        <a:lstStyle/>
        <a:p>
          <a:r>
            <a:rPr lang="en-US" sz="2000" b="1" dirty="0">
              <a:effectLst>
                <a:outerShdw blurRad="38100" dist="38100" dir="2700000" algn="tl">
                  <a:srgbClr val="000000">
                    <a:alpha val="43137"/>
                  </a:srgbClr>
                </a:outerShdw>
              </a:effectLst>
            </a:rPr>
            <a:t>Medicine</a:t>
          </a:r>
          <a:endParaRPr lang="en-US" sz="2000" dirty="0">
            <a:effectLst>
              <a:outerShdw blurRad="38100" dist="38100" dir="2700000" algn="tl">
                <a:srgbClr val="000000">
                  <a:alpha val="43137"/>
                </a:srgbClr>
              </a:outerShdw>
            </a:effectLst>
          </a:endParaRPr>
        </a:p>
      </dgm:t>
    </dgm:pt>
    <dgm:pt modelId="{D0C31797-3B2C-4924-A85D-ED4884FED521}" type="parTrans" cxnId="{553D7B56-33F8-4323-81F2-2B223A0B6D41}">
      <dgm:prSet/>
      <dgm:spPr/>
      <dgm:t>
        <a:bodyPr/>
        <a:lstStyle/>
        <a:p>
          <a:endParaRPr lang="en-US"/>
        </a:p>
      </dgm:t>
    </dgm:pt>
    <dgm:pt modelId="{2A3BBCED-6DCE-4404-ADFA-FE7A133A9713}" type="sibTrans" cxnId="{553D7B56-33F8-4323-81F2-2B223A0B6D41}">
      <dgm:prSet/>
      <dgm:spPr/>
      <dgm:t>
        <a:bodyPr/>
        <a:lstStyle/>
        <a:p>
          <a:endParaRPr lang="en-US"/>
        </a:p>
      </dgm:t>
    </dgm:pt>
    <dgm:pt modelId="{97439692-AB91-47A1-94CE-04331FC31025}">
      <dgm:prSet custT="1"/>
      <dgm:spPr>
        <a:solidFill>
          <a:schemeClr val="accent3">
            <a:lumMod val="75000"/>
          </a:schemeClr>
        </a:solidFill>
      </dgm:spPr>
      <dgm:t>
        <a:bodyPr/>
        <a:lstStyle/>
        <a:p>
          <a:r>
            <a:rPr lang="en-US" sz="2000" b="1" dirty="0">
              <a:effectLst>
                <a:outerShdw blurRad="38100" dist="38100" dir="2700000" algn="tl">
                  <a:srgbClr val="000000">
                    <a:alpha val="43137"/>
                  </a:srgbClr>
                </a:outerShdw>
              </a:effectLst>
            </a:rPr>
            <a:t>Hospital </a:t>
          </a:r>
        </a:p>
        <a:p>
          <a:r>
            <a:rPr lang="en-US" sz="2000" b="1" dirty="0">
              <a:effectLst>
                <a:outerShdw blurRad="38100" dist="38100" dir="2700000" algn="tl">
                  <a:srgbClr val="000000">
                    <a:alpha val="43137"/>
                  </a:srgbClr>
                </a:outerShdw>
              </a:effectLst>
            </a:rPr>
            <a:t>Liaisons</a:t>
          </a:r>
          <a:endParaRPr lang="en-US" sz="2000" dirty="0">
            <a:effectLst>
              <a:outerShdw blurRad="38100" dist="38100" dir="2700000" algn="tl">
                <a:srgbClr val="000000">
                  <a:alpha val="43137"/>
                </a:srgbClr>
              </a:outerShdw>
            </a:effectLst>
          </a:endParaRPr>
        </a:p>
      </dgm:t>
    </dgm:pt>
    <dgm:pt modelId="{5CA4949A-842B-488A-8943-14D64423DA8D}" type="parTrans" cxnId="{A5E651B1-E70B-4E78-9E25-21D0A3CBAFDE}">
      <dgm:prSet/>
      <dgm:spPr/>
      <dgm:t>
        <a:bodyPr/>
        <a:lstStyle/>
        <a:p>
          <a:endParaRPr lang="en-US"/>
        </a:p>
      </dgm:t>
    </dgm:pt>
    <dgm:pt modelId="{4AB902FF-48A6-4A77-A4D4-2B0C44FEA4BF}" type="sibTrans" cxnId="{A5E651B1-E70B-4E78-9E25-21D0A3CBAFDE}">
      <dgm:prSet/>
      <dgm:spPr/>
      <dgm:t>
        <a:bodyPr/>
        <a:lstStyle/>
        <a:p>
          <a:endParaRPr lang="en-US"/>
        </a:p>
      </dgm:t>
    </dgm:pt>
    <dgm:pt modelId="{2D862C1A-BAC0-4051-89B6-D2883F1457D8}">
      <dgm:prSet/>
      <dgm:spPr/>
      <dgm:t>
        <a:bodyPr/>
        <a:lstStyle/>
        <a:p>
          <a:r>
            <a:rPr lang="en-US" b="1">
              <a:effectLst>
                <a:outerShdw blurRad="38100" dist="38100" dir="2700000" algn="tl">
                  <a:srgbClr val="000000">
                    <a:alpha val="43137"/>
                  </a:srgbClr>
                </a:outerShdw>
              </a:effectLst>
            </a:rPr>
            <a:t>OT/PT</a:t>
          </a:r>
          <a:endParaRPr lang="en-US">
            <a:effectLst>
              <a:outerShdw blurRad="38100" dist="38100" dir="2700000" algn="tl">
                <a:srgbClr val="000000">
                  <a:alpha val="43137"/>
                </a:srgbClr>
              </a:outerShdw>
            </a:effectLst>
          </a:endParaRPr>
        </a:p>
      </dgm:t>
    </dgm:pt>
    <dgm:pt modelId="{E766D317-1FDF-4A3E-B35C-B113439435C9}" type="parTrans" cxnId="{5BA77ABC-BDC5-4E25-86F6-79480A0A552C}">
      <dgm:prSet/>
      <dgm:spPr/>
      <dgm:t>
        <a:bodyPr/>
        <a:lstStyle/>
        <a:p>
          <a:endParaRPr lang="en-US"/>
        </a:p>
      </dgm:t>
    </dgm:pt>
    <dgm:pt modelId="{F4F6FFE8-12D9-4096-B2A5-EC565EBBDCC2}" type="sibTrans" cxnId="{5BA77ABC-BDC5-4E25-86F6-79480A0A552C}">
      <dgm:prSet/>
      <dgm:spPr/>
      <dgm:t>
        <a:bodyPr/>
        <a:lstStyle/>
        <a:p>
          <a:endParaRPr lang="en-US"/>
        </a:p>
      </dgm:t>
    </dgm:pt>
    <dgm:pt modelId="{F9C69C1D-9E05-439D-AE0F-A5B1981BFB6C}">
      <dgm:prSet custT="1"/>
      <dgm:spPr/>
      <dgm:t>
        <a:bodyPr/>
        <a:lstStyle/>
        <a:p>
          <a:r>
            <a:rPr lang="en-US" sz="2000" b="1" dirty="0">
              <a:effectLst>
                <a:outerShdw blurRad="38100" dist="38100" dir="2700000" algn="tl">
                  <a:srgbClr val="000000">
                    <a:alpha val="43137"/>
                  </a:srgbClr>
                </a:outerShdw>
              </a:effectLst>
            </a:rPr>
            <a:t>Patient </a:t>
          </a:r>
        </a:p>
        <a:p>
          <a:r>
            <a:rPr lang="en-US" sz="2000" b="1" dirty="0">
              <a:effectLst>
                <a:outerShdw blurRad="38100" dist="38100" dir="2700000" algn="tl">
                  <a:srgbClr val="000000">
                    <a:alpha val="43137"/>
                  </a:srgbClr>
                </a:outerShdw>
              </a:effectLst>
            </a:rPr>
            <a:t>Experience Team</a:t>
          </a:r>
        </a:p>
      </dgm:t>
    </dgm:pt>
    <dgm:pt modelId="{753E07F5-EA9A-450E-B1C6-4C2E7C1B1439}" type="parTrans" cxnId="{8A6287B5-155D-45BF-BA1B-3E77BC41B29A}">
      <dgm:prSet/>
      <dgm:spPr/>
      <dgm:t>
        <a:bodyPr/>
        <a:lstStyle/>
        <a:p>
          <a:endParaRPr lang="en-US"/>
        </a:p>
      </dgm:t>
    </dgm:pt>
    <dgm:pt modelId="{75A16BB1-69CF-4E6F-A8AC-7F09A316EBAE}" type="sibTrans" cxnId="{8A6287B5-155D-45BF-BA1B-3E77BC41B29A}">
      <dgm:prSet/>
      <dgm:spPr/>
      <dgm:t>
        <a:bodyPr/>
        <a:lstStyle/>
        <a:p>
          <a:endParaRPr lang="en-US"/>
        </a:p>
      </dgm:t>
    </dgm:pt>
    <dgm:pt modelId="{CA7FB24A-3637-4EF5-985A-3D27716CB73B}">
      <dgm:prSet/>
      <dgm:spPr>
        <a:solidFill>
          <a:schemeClr val="accent1">
            <a:lumMod val="40000"/>
            <a:lumOff val="60000"/>
          </a:schemeClr>
        </a:solidFill>
      </dgm:spPr>
      <dgm:t>
        <a:bodyPr/>
        <a:lstStyle/>
        <a:p>
          <a:r>
            <a:rPr lang="en-US" b="1">
              <a:effectLst>
                <a:outerShdw blurRad="38100" dist="38100" dir="2700000" algn="tl">
                  <a:srgbClr val="000000">
                    <a:alpha val="43137"/>
                  </a:srgbClr>
                </a:outerShdw>
              </a:effectLst>
            </a:rPr>
            <a:t>Marketing Flyers with Online Scheduling </a:t>
          </a:r>
          <a:endParaRPr lang="en-US">
            <a:effectLst>
              <a:outerShdw blurRad="38100" dist="38100" dir="2700000" algn="tl">
                <a:srgbClr val="000000">
                  <a:alpha val="43137"/>
                </a:srgbClr>
              </a:outerShdw>
            </a:effectLst>
          </a:endParaRPr>
        </a:p>
      </dgm:t>
    </dgm:pt>
    <dgm:pt modelId="{A0BE80B8-26FB-4F88-8327-DA2CC93E197E}" type="parTrans" cxnId="{AEBFC465-6672-47EF-AD03-14D4F967E139}">
      <dgm:prSet/>
      <dgm:spPr/>
      <dgm:t>
        <a:bodyPr/>
        <a:lstStyle/>
        <a:p>
          <a:endParaRPr lang="en-US"/>
        </a:p>
      </dgm:t>
    </dgm:pt>
    <dgm:pt modelId="{838A7267-30F4-4C09-98F6-593E44928FD9}" type="sibTrans" cxnId="{AEBFC465-6672-47EF-AD03-14D4F967E139}">
      <dgm:prSet/>
      <dgm:spPr/>
      <dgm:t>
        <a:bodyPr/>
        <a:lstStyle/>
        <a:p>
          <a:endParaRPr lang="en-US"/>
        </a:p>
      </dgm:t>
    </dgm:pt>
    <dgm:pt modelId="{9020306D-344E-4DF9-A0A9-55121EF439AB}" type="pres">
      <dgm:prSet presAssocID="{9B2A51B6-AFFF-4314-A25F-ED6C23A16AA0}" presName="diagram" presStyleCnt="0">
        <dgm:presLayoutVars>
          <dgm:dir/>
          <dgm:resizeHandles val="exact"/>
        </dgm:presLayoutVars>
      </dgm:prSet>
      <dgm:spPr/>
      <dgm:t>
        <a:bodyPr/>
        <a:lstStyle/>
        <a:p>
          <a:endParaRPr lang="en-US"/>
        </a:p>
      </dgm:t>
    </dgm:pt>
    <dgm:pt modelId="{ED9749D4-C865-4F02-9931-4290B47EF03B}" type="pres">
      <dgm:prSet presAssocID="{F687AD91-6A5F-4127-A267-EB132AE709D5}" presName="node" presStyleLbl="node1" presStyleIdx="0" presStyleCnt="10">
        <dgm:presLayoutVars>
          <dgm:bulletEnabled val="1"/>
        </dgm:presLayoutVars>
      </dgm:prSet>
      <dgm:spPr/>
      <dgm:t>
        <a:bodyPr/>
        <a:lstStyle/>
        <a:p>
          <a:endParaRPr lang="en-US"/>
        </a:p>
      </dgm:t>
    </dgm:pt>
    <dgm:pt modelId="{55F1F8FC-8B17-4CBD-AC8A-DFD8DFAD8B57}" type="pres">
      <dgm:prSet presAssocID="{885DC84D-389A-4085-A9B3-76370A2731ED}" presName="sibTrans" presStyleCnt="0"/>
      <dgm:spPr/>
    </dgm:pt>
    <dgm:pt modelId="{218E2649-B465-4BD4-AE8C-50692765AFD0}" type="pres">
      <dgm:prSet presAssocID="{F5561AE7-4D04-4CEF-A1C0-0D094BEBFA34}" presName="node" presStyleLbl="node1" presStyleIdx="1" presStyleCnt="10">
        <dgm:presLayoutVars>
          <dgm:bulletEnabled val="1"/>
        </dgm:presLayoutVars>
      </dgm:prSet>
      <dgm:spPr/>
      <dgm:t>
        <a:bodyPr/>
        <a:lstStyle/>
        <a:p>
          <a:endParaRPr lang="en-US"/>
        </a:p>
      </dgm:t>
    </dgm:pt>
    <dgm:pt modelId="{CB89B310-4F0B-4B85-9CE8-6651CE830B0A}" type="pres">
      <dgm:prSet presAssocID="{DD8EC949-FDF3-4C50-BAA4-98F0241D4011}" presName="sibTrans" presStyleCnt="0"/>
      <dgm:spPr/>
    </dgm:pt>
    <dgm:pt modelId="{8F2408D8-652F-4469-9E0F-EB52D2E8B3E1}" type="pres">
      <dgm:prSet presAssocID="{26342DDE-97DF-40F7-A5F9-6B969B6606CF}" presName="node" presStyleLbl="node1" presStyleIdx="2" presStyleCnt="10">
        <dgm:presLayoutVars>
          <dgm:bulletEnabled val="1"/>
        </dgm:presLayoutVars>
      </dgm:prSet>
      <dgm:spPr/>
      <dgm:t>
        <a:bodyPr/>
        <a:lstStyle/>
        <a:p>
          <a:endParaRPr lang="en-US"/>
        </a:p>
      </dgm:t>
    </dgm:pt>
    <dgm:pt modelId="{E3A1A4AC-199F-492F-BD5A-834FD57324AD}" type="pres">
      <dgm:prSet presAssocID="{7A8BD89F-3F8C-4837-8F3C-ECE15D062457}" presName="sibTrans" presStyleCnt="0"/>
      <dgm:spPr/>
    </dgm:pt>
    <dgm:pt modelId="{DA4C794E-6A34-4E76-B25A-D45B53C907EB}" type="pres">
      <dgm:prSet presAssocID="{C73F436F-2E16-4EE7-84A1-2D4AEC5B9D8E}" presName="node" presStyleLbl="node1" presStyleIdx="3" presStyleCnt="10">
        <dgm:presLayoutVars>
          <dgm:bulletEnabled val="1"/>
        </dgm:presLayoutVars>
      </dgm:prSet>
      <dgm:spPr/>
      <dgm:t>
        <a:bodyPr/>
        <a:lstStyle/>
        <a:p>
          <a:endParaRPr lang="en-US"/>
        </a:p>
      </dgm:t>
    </dgm:pt>
    <dgm:pt modelId="{340DFD03-9AF3-45AB-8086-F6566CA71819}" type="pres">
      <dgm:prSet presAssocID="{D09AC06B-9B73-43EA-B97B-96AC17C9B577}" presName="sibTrans" presStyleCnt="0"/>
      <dgm:spPr/>
    </dgm:pt>
    <dgm:pt modelId="{D3FDBC96-5FBC-44E2-8C28-96B3FF52BE51}" type="pres">
      <dgm:prSet presAssocID="{127C7F2B-C4D8-44E4-BF9D-56D8EEFC582E}" presName="node" presStyleLbl="node1" presStyleIdx="4" presStyleCnt="10">
        <dgm:presLayoutVars>
          <dgm:bulletEnabled val="1"/>
        </dgm:presLayoutVars>
      </dgm:prSet>
      <dgm:spPr/>
      <dgm:t>
        <a:bodyPr/>
        <a:lstStyle/>
        <a:p>
          <a:endParaRPr lang="en-US"/>
        </a:p>
      </dgm:t>
    </dgm:pt>
    <dgm:pt modelId="{3FBC960F-34BB-48C6-A020-F75300C09B22}" type="pres">
      <dgm:prSet presAssocID="{A04F7CDF-B4FF-49AF-A953-0721FD1A9BFE}" presName="sibTrans" presStyleCnt="0"/>
      <dgm:spPr/>
    </dgm:pt>
    <dgm:pt modelId="{39758479-EDF1-4988-8131-086E4C7C3735}" type="pres">
      <dgm:prSet presAssocID="{77E4EFD3-8D14-47A3-90DF-1088D5857DDA}" presName="node" presStyleLbl="node1" presStyleIdx="5" presStyleCnt="10">
        <dgm:presLayoutVars>
          <dgm:bulletEnabled val="1"/>
        </dgm:presLayoutVars>
      </dgm:prSet>
      <dgm:spPr/>
      <dgm:t>
        <a:bodyPr/>
        <a:lstStyle/>
        <a:p>
          <a:endParaRPr lang="en-US"/>
        </a:p>
      </dgm:t>
    </dgm:pt>
    <dgm:pt modelId="{221AC0D3-40EE-4BD4-8266-DDAE723DEAAE}" type="pres">
      <dgm:prSet presAssocID="{2A3BBCED-6DCE-4404-ADFA-FE7A133A9713}" presName="sibTrans" presStyleCnt="0"/>
      <dgm:spPr/>
    </dgm:pt>
    <dgm:pt modelId="{540F3FAF-BF51-47EF-BCCF-337B19EFC931}" type="pres">
      <dgm:prSet presAssocID="{97439692-AB91-47A1-94CE-04331FC31025}" presName="node" presStyleLbl="node1" presStyleIdx="6" presStyleCnt="10">
        <dgm:presLayoutVars>
          <dgm:bulletEnabled val="1"/>
        </dgm:presLayoutVars>
      </dgm:prSet>
      <dgm:spPr/>
      <dgm:t>
        <a:bodyPr/>
        <a:lstStyle/>
        <a:p>
          <a:endParaRPr lang="en-US"/>
        </a:p>
      </dgm:t>
    </dgm:pt>
    <dgm:pt modelId="{762A4D55-CE95-4D53-8540-4EE97C4908F4}" type="pres">
      <dgm:prSet presAssocID="{4AB902FF-48A6-4A77-A4D4-2B0C44FEA4BF}" presName="sibTrans" presStyleCnt="0"/>
      <dgm:spPr/>
    </dgm:pt>
    <dgm:pt modelId="{1288AC83-F712-4587-9EDF-530376EDF8D6}" type="pres">
      <dgm:prSet presAssocID="{2D862C1A-BAC0-4051-89B6-D2883F1457D8}" presName="node" presStyleLbl="node1" presStyleIdx="7" presStyleCnt="10">
        <dgm:presLayoutVars>
          <dgm:bulletEnabled val="1"/>
        </dgm:presLayoutVars>
      </dgm:prSet>
      <dgm:spPr/>
      <dgm:t>
        <a:bodyPr/>
        <a:lstStyle/>
        <a:p>
          <a:endParaRPr lang="en-US"/>
        </a:p>
      </dgm:t>
    </dgm:pt>
    <dgm:pt modelId="{89EB17DD-1369-45A9-B20F-6E8686DCBB43}" type="pres">
      <dgm:prSet presAssocID="{F4F6FFE8-12D9-4096-B2A5-EC565EBBDCC2}" presName="sibTrans" presStyleCnt="0"/>
      <dgm:spPr/>
    </dgm:pt>
    <dgm:pt modelId="{FC0F7416-466B-4C77-8B73-578431656A77}" type="pres">
      <dgm:prSet presAssocID="{F9C69C1D-9E05-439D-AE0F-A5B1981BFB6C}" presName="node" presStyleLbl="node1" presStyleIdx="8" presStyleCnt="10">
        <dgm:presLayoutVars>
          <dgm:bulletEnabled val="1"/>
        </dgm:presLayoutVars>
      </dgm:prSet>
      <dgm:spPr/>
      <dgm:t>
        <a:bodyPr/>
        <a:lstStyle/>
        <a:p>
          <a:endParaRPr lang="en-US"/>
        </a:p>
      </dgm:t>
    </dgm:pt>
    <dgm:pt modelId="{680BD147-038E-4A62-A042-6D04959F5D5A}" type="pres">
      <dgm:prSet presAssocID="{75A16BB1-69CF-4E6F-A8AC-7F09A316EBAE}" presName="sibTrans" presStyleCnt="0"/>
      <dgm:spPr/>
    </dgm:pt>
    <dgm:pt modelId="{AE8DE54A-4A03-4309-BBEA-90C44743916E}" type="pres">
      <dgm:prSet presAssocID="{CA7FB24A-3637-4EF5-985A-3D27716CB73B}" presName="node" presStyleLbl="node1" presStyleIdx="9" presStyleCnt="10">
        <dgm:presLayoutVars>
          <dgm:bulletEnabled val="1"/>
        </dgm:presLayoutVars>
      </dgm:prSet>
      <dgm:spPr/>
      <dgm:t>
        <a:bodyPr/>
        <a:lstStyle/>
        <a:p>
          <a:endParaRPr lang="en-US"/>
        </a:p>
      </dgm:t>
    </dgm:pt>
  </dgm:ptLst>
  <dgm:cxnLst>
    <dgm:cxn modelId="{737192F6-6AA6-456F-8D79-C9FFAF4AC7DC}" type="presOf" srcId="{F687AD91-6A5F-4127-A267-EB132AE709D5}" destId="{ED9749D4-C865-4F02-9931-4290B47EF03B}" srcOrd="0" destOrd="0" presId="urn:microsoft.com/office/officeart/2005/8/layout/default"/>
    <dgm:cxn modelId="{A5E651B1-E70B-4E78-9E25-21D0A3CBAFDE}" srcId="{9B2A51B6-AFFF-4314-A25F-ED6C23A16AA0}" destId="{97439692-AB91-47A1-94CE-04331FC31025}" srcOrd="6" destOrd="0" parTransId="{5CA4949A-842B-488A-8943-14D64423DA8D}" sibTransId="{4AB902FF-48A6-4A77-A4D4-2B0C44FEA4BF}"/>
    <dgm:cxn modelId="{E5D67F48-FFCF-42AA-A0C0-24A8686C7C2E}" srcId="{9B2A51B6-AFFF-4314-A25F-ED6C23A16AA0}" destId="{F687AD91-6A5F-4127-A267-EB132AE709D5}" srcOrd="0" destOrd="0" parTransId="{5A0C9F42-0B2F-419B-A569-03A3840BD443}" sibTransId="{885DC84D-389A-4085-A9B3-76370A2731ED}"/>
    <dgm:cxn modelId="{FD285668-8368-4062-A1CD-D6FD317744CE}" srcId="{9B2A51B6-AFFF-4314-A25F-ED6C23A16AA0}" destId="{127C7F2B-C4D8-44E4-BF9D-56D8EEFC582E}" srcOrd="4" destOrd="0" parTransId="{7F04C90B-3C94-418F-B300-62887B112FA6}" sibTransId="{A04F7CDF-B4FF-49AF-A953-0721FD1A9BFE}"/>
    <dgm:cxn modelId="{553D7B56-33F8-4323-81F2-2B223A0B6D41}" srcId="{9B2A51B6-AFFF-4314-A25F-ED6C23A16AA0}" destId="{77E4EFD3-8D14-47A3-90DF-1088D5857DDA}" srcOrd="5" destOrd="0" parTransId="{D0C31797-3B2C-4924-A85D-ED4884FED521}" sibTransId="{2A3BBCED-6DCE-4404-ADFA-FE7A133A9713}"/>
    <dgm:cxn modelId="{89EECE30-4E3E-48BF-9844-984906F8C08A}" type="presOf" srcId="{26342DDE-97DF-40F7-A5F9-6B969B6606CF}" destId="{8F2408D8-652F-4469-9E0F-EB52D2E8B3E1}" srcOrd="0" destOrd="0" presId="urn:microsoft.com/office/officeart/2005/8/layout/default"/>
    <dgm:cxn modelId="{BDE13425-F744-4351-AFDC-A911FDBD347A}" type="presOf" srcId="{97439692-AB91-47A1-94CE-04331FC31025}" destId="{540F3FAF-BF51-47EF-BCCF-337B19EFC931}" srcOrd="0" destOrd="0" presId="urn:microsoft.com/office/officeart/2005/8/layout/default"/>
    <dgm:cxn modelId="{F7A473E3-4F7F-4BF6-A443-097CD4C03080}" srcId="{9B2A51B6-AFFF-4314-A25F-ED6C23A16AA0}" destId="{C73F436F-2E16-4EE7-84A1-2D4AEC5B9D8E}" srcOrd="3" destOrd="0" parTransId="{4E4A22B7-1438-4E2D-9DA7-83B596F67BE5}" sibTransId="{D09AC06B-9B73-43EA-B97B-96AC17C9B577}"/>
    <dgm:cxn modelId="{1B5C5345-CC15-4A9B-8DD4-FF788FCAE4BB}" srcId="{9B2A51B6-AFFF-4314-A25F-ED6C23A16AA0}" destId="{F5561AE7-4D04-4CEF-A1C0-0D094BEBFA34}" srcOrd="1" destOrd="0" parTransId="{AC168EEC-782A-4BE5-B32F-F1280208D3E0}" sibTransId="{DD8EC949-FDF3-4C50-BAA4-98F0241D4011}"/>
    <dgm:cxn modelId="{5E65C10F-3FD1-4A15-BEA0-A9003525C33D}" type="presOf" srcId="{C73F436F-2E16-4EE7-84A1-2D4AEC5B9D8E}" destId="{DA4C794E-6A34-4E76-B25A-D45B53C907EB}" srcOrd="0" destOrd="0" presId="urn:microsoft.com/office/officeart/2005/8/layout/default"/>
    <dgm:cxn modelId="{5BA77ABC-BDC5-4E25-86F6-79480A0A552C}" srcId="{9B2A51B6-AFFF-4314-A25F-ED6C23A16AA0}" destId="{2D862C1A-BAC0-4051-89B6-D2883F1457D8}" srcOrd="7" destOrd="0" parTransId="{E766D317-1FDF-4A3E-B35C-B113439435C9}" sibTransId="{F4F6FFE8-12D9-4096-B2A5-EC565EBBDCC2}"/>
    <dgm:cxn modelId="{8A6287B5-155D-45BF-BA1B-3E77BC41B29A}" srcId="{9B2A51B6-AFFF-4314-A25F-ED6C23A16AA0}" destId="{F9C69C1D-9E05-439D-AE0F-A5B1981BFB6C}" srcOrd="8" destOrd="0" parTransId="{753E07F5-EA9A-450E-B1C6-4C2E7C1B1439}" sibTransId="{75A16BB1-69CF-4E6F-A8AC-7F09A316EBAE}"/>
    <dgm:cxn modelId="{D5485185-7F04-4882-97E9-D56EC190DCB6}" srcId="{9B2A51B6-AFFF-4314-A25F-ED6C23A16AA0}" destId="{26342DDE-97DF-40F7-A5F9-6B969B6606CF}" srcOrd="2" destOrd="0" parTransId="{07D01FA4-245B-42EE-8B78-B16B90EB80B9}" sibTransId="{7A8BD89F-3F8C-4837-8F3C-ECE15D062457}"/>
    <dgm:cxn modelId="{48B8A363-FF30-4515-A93A-D6E99AA717A7}" type="presOf" srcId="{F5561AE7-4D04-4CEF-A1C0-0D094BEBFA34}" destId="{218E2649-B465-4BD4-AE8C-50692765AFD0}" srcOrd="0" destOrd="0" presId="urn:microsoft.com/office/officeart/2005/8/layout/default"/>
    <dgm:cxn modelId="{4993FF0C-2189-42F2-9948-9A72748A97F5}" type="presOf" srcId="{F9C69C1D-9E05-439D-AE0F-A5B1981BFB6C}" destId="{FC0F7416-466B-4C77-8B73-578431656A77}" srcOrd="0" destOrd="0" presId="urn:microsoft.com/office/officeart/2005/8/layout/default"/>
    <dgm:cxn modelId="{AEBFC465-6672-47EF-AD03-14D4F967E139}" srcId="{9B2A51B6-AFFF-4314-A25F-ED6C23A16AA0}" destId="{CA7FB24A-3637-4EF5-985A-3D27716CB73B}" srcOrd="9" destOrd="0" parTransId="{A0BE80B8-26FB-4F88-8327-DA2CC93E197E}" sibTransId="{838A7267-30F4-4C09-98F6-593E44928FD9}"/>
    <dgm:cxn modelId="{869ABA26-3B3E-4C22-9723-5C191F7531F6}" type="presOf" srcId="{9B2A51B6-AFFF-4314-A25F-ED6C23A16AA0}" destId="{9020306D-344E-4DF9-A0A9-55121EF439AB}" srcOrd="0" destOrd="0" presId="urn:microsoft.com/office/officeart/2005/8/layout/default"/>
    <dgm:cxn modelId="{A438DC5D-37F7-4AC7-9701-95A68F9391D3}" type="presOf" srcId="{2D862C1A-BAC0-4051-89B6-D2883F1457D8}" destId="{1288AC83-F712-4587-9EDF-530376EDF8D6}" srcOrd="0" destOrd="0" presId="urn:microsoft.com/office/officeart/2005/8/layout/default"/>
    <dgm:cxn modelId="{D1C653D7-952F-4941-8400-E46242E409F2}" type="presOf" srcId="{77E4EFD3-8D14-47A3-90DF-1088D5857DDA}" destId="{39758479-EDF1-4988-8131-086E4C7C3735}" srcOrd="0" destOrd="0" presId="urn:microsoft.com/office/officeart/2005/8/layout/default"/>
    <dgm:cxn modelId="{F9F79E9C-2F0E-4518-A141-03AF2FDB34A4}" type="presOf" srcId="{127C7F2B-C4D8-44E4-BF9D-56D8EEFC582E}" destId="{D3FDBC96-5FBC-44E2-8C28-96B3FF52BE51}" srcOrd="0" destOrd="0" presId="urn:microsoft.com/office/officeart/2005/8/layout/default"/>
    <dgm:cxn modelId="{3763EFDA-B7EC-4055-8678-A2B6BCDF3750}" type="presOf" srcId="{CA7FB24A-3637-4EF5-985A-3D27716CB73B}" destId="{AE8DE54A-4A03-4309-BBEA-90C44743916E}" srcOrd="0" destOrd="0" presId="urn:microsoft.com/office/officeart/2005/8/layout/default"/>
    <dgm:cxn modelId="{13137888-0038-41A1-8024-FEB7EA96A8AB}" type="presParOf" srcId="{9020306D-344E-4DF9-A0A9-55121EF439AB}" destId="{ED9749D4-C865-4F02-9931-4290B47EF03B}" srcOrd="0" destOrd="0" presId="urn:microsoft.com/office/officeart/2005/8/layout/default"/>
    <dgm:cxn modelId="{9FD5099A-803A-45B1-8ECF-3FCD85A4C254}" type="presParOf" srcId="{9020306D-344E-4DF9-A0A9-55121EF439AB}" destId="{55F1F8FC-8B17-4CBD-AC8A-DFD8DFAD8B57}" srcOrd="1" destOrd="0" presId="urn:microsoft.com/office/officeart/2005/8/layout/default"/>
    <dgm:cxn modelId="{F27CF087-1621-4FF2-944E-12D3B9C7FBCE}" type="presParOf" srcId="{9020306D-344E-4DF9-A0A9-55121EF439AB}" destId="{218E2649-B465-4BD4-AE8C-50692765AFD0}" srcOrd="2" destOrd="0" presId="urn:microsoft.com/office/officeart/2005/8/layout/default"/>
    <dgm:cxn modelId="{B528759A-C51B-40DF-8EFD-B9C6DC60AA83}" type="presParOf" srcId="{9020306D-344E-4DF9-A0A9-55121EF439AB}" destId="{CB89B310-4F0B-4B85-9CE8-6651CE830B0A}" srcOrd="3" destOrd="0" presId="urn:microsoft.com/office/officeart/2005/8/layout/default"/>
    <dgm:cxn modelId="{72921B41-7DD9-4519-84FF-386CF999F80F}" type="presParOf" srcId="{9020306D-344E-4DF9-A0A9-55121EF439AB}" destId="{8F2408D8-652F-4469-9E0F-EB52D2E8B3E1}" srcOrd="4" destOrd="0" presId="urn:microsoft.com/office/officeart/2005/8/layout/default"/>
    <dgm:cxn modelId="{1FC60665-964D-48C4-98F7-E277F10DDDA7}" type="presParOf" srcId="{9020306D-344E-4DF9-A0A9-55121EF439AB}" destId="{E3A1A4AC-199F-492F-BD5A-834FD57324AD}" srcOrd="5" destOrd="0" presId="urn:microsoft.com/office/officeart/2005/8/layout/default"/>
    <dgm:cxn modelId="{D879896B-DDEC-462C-99C7-D761A1064F48}" type="presParOf" srcId="{9020306D-344E-4DF9-A0A9-55121EF439AB}" destId="{DA4C794E-6A34-4E76-B25A-D45B53C907EB}" srcOrd="6" destOrd="0" presId="urn:microsoft.com/office/officeart/2005/8/layout/default"/>
    <dgm:cxn modelId="{A68669C3-381E-4B8F-92A4-9BFDD86C6351}" type="presParOf" srcId="{9020306D-344E-4DF9-A0A9-55121EF439AB}" destId="{340DFD03-9AF3-45AB-8086-F6566CA71819}" srcOrd="7" destOrd="0" presId="urn:microsoft.com/office/officeart/2005/8/layout/default"/>
    <dgm:cxn modelId="{88462D3A-90D7-4BAC-A710-F8343C49B9B2}" type="presParOf" srcId="{9020306D-344E-4DF9-A0A9-55121EF439AB}" destId="{D3FDBC96-5FBC-44E2-8C28-96B3FF52BE51}" srcOrd="8" destOrd="0" presId="urn:microsoft.com/office/officeart/2005/8/layout/default"/>
    <dgm:cxn modelId="{AE4A7185-FFA2-49E3-9504-C310E778F398}" type="presParOf" srcId="{9020306D-344E-4DF9-A0A9-55121EF439AB}" destId="{3FBC960F-34BB-48C6-A020-F75300C09B22}" srcOrd="9" destOrd="0" presId="urn:microsoft.com/office/officeart/2005/8/layout/default"/>
    <dgm:cxn modelId="{F416E471-C242-422B-AC39-39FACE957C19}" type="presParOf" srcId="{9020306D-344E-4DF9-A0A9-55121EF439AB}" destId="{39758479-EDF1-4988-8131-086E4C7C3735}" srcOrd="10" destOrd="0" presId="urn:microsoft.com/office/officeart/2005/8/layout/default"/>
    <dgm:cxn modelId="{B6770FE3-CC4F-48D9-ACF8-816B526C0404}" type="presParOf" srcId="{9020306D-344E-4DF9-A0A9-55121EF439AB}" destId="{221AC0D3-40EE-4BD4-8266-DDAE723DEAAE}" srcOrd="11" destOrd="0" presId="urn:microsoft.com/office/officeart/2005/8/layout/default"/>
    <dgm:cxn modelId="{7F2B6C01-F61D-4F9D-B54E-04A9215858C2}" type="presParOf" srcId="{9020306D-344E-4DF9-A0A9-55121EF439AB}" destId="{540F3FAF-BF51-47EF-BCCF-337B19EFC931}" srcOrd="12" destOrd="0" presId="urn:microsoft.com/office/officeart/2005/8/layout/default"/>
    <dgm:cxn modelId="{B20A3776-48F9-4A38-AEA5-472A87324905}" type="presParOf" srcId="{9020306D-344E-4DF9-A0A9-55121EF439AB}" destId="{762A4D55-CE95-4D53-8540-4EE97C4908F4}" srcOrd="13" destOrd="0" presId="urn:microsoft.com/office/officeart/2005/8/layout/default"/>
    <dgm:cxn modelId="{403E1D2E-B935-455B-B8BB-BB9E45815EE4}" type="presParOf" srcId="{9020306D-344E-4DF9-A0A9-55121EF439AB}" destId="{1288AC83-F712-4587-9EDF-530376EDF8D6}" srcOrd="14" destOrd="0" presId="urn:microsoft.com/office/officeart/2005/8/layout/default"/>
    <dgm:cxn modelId="{AC2F1E4A-12BD-4CFB-953E-9731C7660496}" type="presParOf" srcId="{9020306D-344E-4DF9-A0A9-55121EF439AB}" destId="{89EB17DD-1369-45A9-B20F-6E8686DCBB43}" srcOrd="15" destOrd="0" presId="urn:microsoft.com/office/officeart/2005/8/layout/default"/>
    <dgm:cxn modelId="{3BB635DC-DB04-4257-88CB-A71979B037C6}" type="presParOf" srcId="{9020306D-344E-4DF9-A0A9-55121EF439AB}" destId="{FC0F7416-466B-4C77-8B73-578431656A77}" srcOrd="16" destOrd="0" presId="urn:microsoft.com/office/officeart/2005/8/layout/default"/>
    <dgm:cxn modelId="{C21E214F-1194-4968-8D0B-9F7FF635908D}" type="presParOf" srcId="{9020306D-344E-4DF9-A0A9-55121EF439AB}" destId="{680BD147-038E-4A62-A042-6D04959F5D5A}" srcOrd="17" destOrd="0" presId="urn:microsoft.com/office/officeart/2005/8/layout/default"/>
    <dgm:cxn modelId="{FBD1B3B4-4149-4AF5-AC3F-F60EAD838AEC}" type="presParOf" srcId="{9020306D-344E-4DF9-A0A9-55121EF439AB}" destId="{AE8DE54A-4A03-4309-BBEA-90C44743916E}"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56F771-7127-4DF0-8E04-5900E5874FE8}"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79A6EA26-CCBC-49FF-BC7C-EF33991E180E}">
      <dgm:prSet/>
      <dgm:spPr/>
      <dgm:t>
        <a:bodyPr/>
        <a:lstStyle/>
        <a:p>
          <a:pPr>
            <a:lnSpc>
              <a:spcPct val="100000"/>
            </a:lnSpc>
            <a:defRPr cap="all"/>
          </a:pPr>
          <a:endParaRPr lang="en-US"/>
        </a:p>
      </dgm:t>
    </dgm:pt>
    <dgm:pt modelId="{22D49E13-1412-4170-98EC-603FDD53076D}" type="parTrans" cxnId="{83D0C830-B1D9-4479-9377-E89A24E3DC3A}">
      <dgm:prSet/>
      <dgm:spPr/>
      <dgm:t>
        <a:bodyPr/>
        <a:lstStyle/>
        <a:p>
          <a:endParaRPr lang="en-US"/>
        </a:p>
      </dgm:t>
    </dgm:pt>
    <dgm:pt modelId="{320F6CBC-C7A3-4D2B-8A0A-69353CD85C14}" type="sibTrans" cxnId="{83D0C830-B1D9-4479-9377-E89A24E3DC3A}">
      <dgm:prSet/>
      <dgm:spPr/>
      <dgm:t>
        <a:bodyPr/>
        <a:lstStyle/>
        <a:p>
          <a:endParaRPr lang="en-US"/>
        </a:p>
      </dgm:t>
    </dgm:pt>
    <dgm:pt modelId="{26BBB0EB-E1CF-4672-BC3C-079411FE15B7}">
      <dgm:prSet custT="1"/>
      <dgm:spPr/>
      <dgm:t>
        <a:bodyPr/>
        <a:lstStyle/>
        <a:p>
          <a:pPr>
            <a:lnSpc>
              <a:spcPct val="100000"/>
            </a:lnSpc>
            <a:defRPr cap="all"/>
          </a:pPr>
          <a:r>
            <a:rPr lang="en-US" sz="1800" b="1">
              <a:solidFill>
                <a:schemeClr val="accent3">
                  <a:lumMod val="50000"/>
                </a:schemeClr>
              </a:solidFill>
              <a:effectLst/>
            </a:rPr>
            <a:t>Genetic disorders</a:t>
          </a:r>
        </a:p>
      </dgm:t>
    </dgm:pt>
    <dgm:pt modelId="{25345B85-08BF-48BB-8342-C1490F56F7F0}" type="parTrans" cxnId="{BAE6EF58-12CC-431A-96BF-F7CF4B9F2C6A}">
      <dgm:prSet/>
      <dgm:spPr/>
      <dgm:t>
        <a:bodyPr/>
        <a:lstStyle/>
        <a:p>
          <a:endParaRPr lang="en-US"/>
        </a:p>
      </dgm:t>
    </dgm:pt>
    <dgm:pt modelId="{A60E2820-8E6B-46AB-97C1-41776FBF43DC}" type="sibTrans" cxnId="{BAE6EF58-12CC-431A-96BF-F7CF4B9F2C6A}">
      <dgm:prSet/>
      <dgm:spPr/>
      <dgm:t>
        <a:bodyPr/>
        <a:lstStyle/>
        <a:p>
          <a:endParaRPr lang="en-US"/>
        </a:p>
      </dgm:t>
    </dgm:pt>
    <dgm:pt modelId="{17546498-28E9-4494-A0FB-537DCE7AAD41}">
      <dgm:prSet custT="1"/>
      <dgm:spPr/>
      <dgm:t>
        <a:bodyPr/>
        <a:lstStyle/>
        <a:p>
          <a:pPr>
            <a:lnSpc>
              <a:spcPct val="100000"/>
            </a:lnSpc>
            <a:defRPr cap="all"/>
          </a:pPr>
          <a:r>
            <a:rPr lang="en-US" sz="1400" b="1"/>
            <a:t>Cognitively challenged/ neurodiverse</a:t>
          </a:r>
        </a:p>
      </dgm:t>
    </dgm:pt>
    <dgm:pt modelId="{CC466AB8-0CC6-4034-AC78-4E31F439B609}" type="parTrans" cxnId="{1042D134-CB3D-4FD5-8D30-D24AA43802AD}">
      <dgm:prSet/>
      <dgm:spPr/>
      <dgm:t>
        <a:bodyPr/>
        <a:lstStyle/>
        <a:p>
          <a:endParaRPr lang="en-US"/>
        </a:p>
      </dgm:t>
    </dgm:pt>
    <dgm:pt modelId="{10484CC9-F42B-443E-9F8C-EBD2F8281856}" type="sibTrans" cxnId="{1042D134-CB3D-4FD5-8D30-D24AA43802AD}">
      <dgm:prSet/>
      <dgm:spPr/>
      <dgm:t>
        <a:bodyPr/>
        <a:lstStyle/>
        <a:p>
          <a:endParaRPr lang="en-US"/>
        </a:p>
      </dgm:t>
    </dgm:pt>
    <dgm:pt modelId="{987536DA-5750-4029-9CC7-589C68C2DA06}">
      <dgm:prSet/>
      <dgm:spPr/>
      <dgm:t>
        <a:bodyPr/>
        <a:lstStyle/>
        <a:p>
          <a:pPr>
            <a:lnSpc>
              <a:spcPct val="100000"/>
            </a:lnSpc>
            <a:defRPr cap="all"/>
          </a:pPr>
          <a:r>
            <a:rPr lang="en-US" b="1"/>
            <a:t>Oncology</a:t>
          </a:r>
        </a:p>
      </dgm:t>
    </dgm:pt>
    <dgm:pt modelId="{AA0FD707-FD94-44D8-8594-070676A6B23C}" type="parTrans" cxnId="{7DC13948-7108-4B10-8455-51D3D60DC07B}">
      <dgm:prSet/>
      <dgm:spPr/>
      <dgm:t>
        <a:bodyPr/>
        <a:lstStyle/>
        <a:p>
          <a:endParaRPr lang="en-US"/>
        </a:p>
      </dgm:t>
    </dgm:pt>
    <dgm:pt modelId="{15ECA7FC-7DEE-4948-8CC7-78D7A5A99A91}" type="sibTrans" cxnId="{7DC13948-7108-4B10-8455-51D3D60DC07B}">
      <dgm:prSet/>
      <dgm:spPr/>
      <dgm:t>
        <a:bodyPr/>
        <a:lstStyle/>
        <a:p>
          <a:endParaRPr lang="en-US"/>
        </a:p>
      </dgm:t>
    </dgm:pt>
    <dgm:pt modelId="{C3DAD85D-7A53-4A37-BA7B-9CF9344784A5}">
      <dgm:prSet custT="1"/>
      <dgm:spPr/>
      <dgm:t>
        <a:bodyPr/>
        <a:lstStyle/>
        <a:p>
          <a:pPr>
            <a:lnSpc>
              <a:spcPct val="100000"/>
            </a:lnSpc>
            <a:defRPr cap="all"/>
          </a:pPr>
          <a:r>
            <a:rPr lang="en-US" sz="2000" b="1">
              <a:solidFill>
                <a:schemeClr val="accent1">
                  <a:lumMod val="60000"/>
                  <a:lumOff val="40000"/>
                </a:schemeClr>
              </a:solidFill>
            </a:rPr>
            <a:t>Trauma</a:t>
          </a:r>
        </a:p>
      </dgm:t>
    </dgm:pt>
    <dgm:pt modelId="{07656028-D201-4609-9FC1-2653D9976CD8}" type="parTrans" cxnId="{053778D0-93A0-4FAB-B97C-A84121772890}">
      <dgm:prSet/>
      <dgm:spPr/>
      <dgm:t>
        <a:bodyPr/>
        <a:lstStyle/>
        <a:p>
          <a:endParaRPr lang="en-US"/>
        </a:p>
      </dgm:t>
    </dgm:pt>
    <dgm:pt modelId="{9DEDAD50-48C4-4199-9D17-CA71CEB453EF}" type="sibTrans" cxnId="{053778D0-93A0-4FAB-B97C-A84121772890}">
      <dgm:prSet/>
      <dgm:spPr/>
      <dgm:t>
        <a:bodyPr/>
        <a:lstStyle/>
        <a:p>
          <a:endParaRPr lang="en-US"/>
        </a:p>
      </dgm:t>
    </dgm:pt>
    <dgm:pt modelId="{62ED3C4E-84C5-43FB-8A86-171A4C6DB42F}">
      <dgm:prSet custT="1"/>
      <dgm:spPr/>
      <dgm:t>
        <a:bodyPr/>
        <a:lstStyle/>
        <a:p>
          <a:pPr>
            <a:lnSpc>
              <a:spcPct val="100000"/>
            </a:lnSpc>
            <a:defRPr cap="all"/>
          </a:pPr>
          <a:r>
            <a:rPr lang="en-US" sz="1800" b="1"/>
            <a:t>Cardiac</a:t>
          </a:r>
        </a:p>
      </dgm:t>
    </dgm:pt>
    <dgm:pt modelId="{2CCFEAF2-47E2-4420-84AE-0CAC04FF5B79}" type="parTrans" cxnId="{43F6C1EB-2BDD-42EB-94BF-8A7071417AD4}">
      <dgm:prSet/>
      <dgm:spPr/>
      <dgm:t>
        <a:bodyPr/>
        <a:lstStyle/>
        <a:p>
          <a:endParaRPr lang="en-US"/>
        </a:p>
      </dgm:t>
    </dgm:pt>
    <dgm:pt modelId="{0EDE2E22-1865-46CD-B992-64BAC62C803A}" type="sibTrans" cxnId="{43F6C1EB-2BDD-42EB-94BF-8A7071417AD4}">
      <dgm:prSet/>
      <dgm:spPr/>
      <dgm:t>
        <a:bodyPr/>
        <a:lstStyle/>
        <a:p>
          <a:endParaRPr lang="en-US"/>
        </a:p>
      </dgm:t>
    </dgm:pt>
    <dgm:pt modelId="{D760CF3B-4752-42C6-9395-DBD731B0CA19}">
      <dgm:prSet/>
      <dgm:spPr/>
      <dgm:t>
        <a:bodyPr/>
        <a:lstStyle/>
        <a:p>
          <a:pPr>
            <a:lnSpc>
              <a:spcPct val="100000"/>
            </a:lnSpc>
            <a:defRPr cap="all"/>
          </a:pPr>
          <a:r>
            <a:rPr lang="en-US" b="1">
              <a:solidFill>
                <a:schemeClr val="accent3">
                  <a:lumMod val="50000"/>
                </a:schemeClr>
              </a:solidFill>
            </a:rPr>
            <a:t>Chronic long-term illness</a:t>
          </a:r>
        </a:p>
      </dgm:t>
    </dgm:pt>
    <dgm:pt modelId="{D5AD39DE-9700-4D98-844D-DB4F70DFAF83}" type="parTrans" cxnId="{7D945CA9-C186-431A-8684-F46B87B4A876}">
      <dgm:prSet/>
      <dgm:spPr/>
      <dgm:t>
        <a:bodyPr/>
        <a:lstStyle/>
        <a:p>
          <a:endParaRPr lang="en-US"/>
        </a:p>
      </dgm:t>
    </dgm:pt>
    <dgm:pt modelId="{A42AF32C-FDE2-46AF-AE86-F4155A637317}" type="sibTrans" cxnId="{7D945CA9-C186-431A-8684-F46B87B4A876}">
      <dgm:prSet/>
      <dgm:spPr/>
      <dgm:t>
        <a:bodyPr/>
        <a:lstStyle/>
        <a:p>
          <a:endParaRPr lang="en-US"/>
        </a:p>
      </dgm:t>
    </dgm:pt>
    <dgm:pt modelId="{8C935598-5518-4F38-80EE-C5FE29B41669}" type="pres">
      <dgm:prSet presAssocID="{D356F771-7127-4DF0-8E04-5900E5874FE8}" presName="root" presStyleCnt="0">
        <dgm:presLayoutVars>
          <dgm:dir/>
          <dgm:resizeHandles val="exact"/>
        </dgm:presLayoutVars>
      </dgm:prSet>
      <dgm:spPr/>
      <dgm:t>
        <a:bodyPr/>
        <a:lstStyle/>
        <a:p>
          <a:endParaRPr lang="en-US"/>
        </a:p>
      </dgm:t>
    </dgm:pt>
    <dgm:pt modelId="{B381E1B4-3FDE-405E-997A-79A973A0B230}" type="pres">
      <dgm:prSet presAssocID="{79A6EA26-CCBC-49FF-BC7C-EF33991E180E}" presName="compNode" presStyleCnt="0"/>
      <dgm:spPr/>
    </dgm:pt>
    <dgm:pt modelId="{C245DF09-2F38-43E5-A2B4-C5CB9103A3E1}" type="pres">
      <dgm:prSet presAssocID="{79A6EA26-CCBC-49FF-BC7C-EF33991E180E}" presName="iconBgRect" presStyleLbl="bgShp" presStyleIdx="0" presStyleCnt="7"/>
      <dgm:spPr/>
    </dgm:pt>
    <dgm:pt modelId="{9AE7FC31-C65A-4230-8B0A-366DF7763BC0}" type="pres">
      <dgm:prSet presAssocID="{79A6EA26-CCBC-49FF-BC7C-EF33991E180E}" presName="iconRect" presStyleLbl="node1" presStyleIdx="0" presStyleCnt="7"/>
      <dgm:spPr>
        <a:ln>
          <a:noFill/>
        </a:ln>
      </dgm:spPr>
    </dgm:pt>
    <dgm:pt modelId="{F44D934E-F009-4383-8D3B-A38D628402A6}" type="pres">
      <dgm:prSet presAssocID="{79A6EA26-CCBC-49FF-BC7C-EF33991E180E}" presName="spaceRect" presStyleCnt="0"/>
      <dgm:spPr/>
    </dgm:pt>
    <dgm:pt modelId="{1D8EC4AB-BD22-4BFB-912C-B287525B98D3}" type="pres">
      <dgm:prSet presAssocID="{79A6EA26-CCBC-49FF-BC7C-EF33991E180E}" presName="textRect" presStyleLbl="revTx" presStyleIdx="0" presStyleCnt="7">
        <dgm:presLayoutVars>
          <dgm:chMax val="1"/>
          <dgm:chPref val="1"/>
        </dgm:presLayoutVars>
      </dgm:prSet>
      <dgm:spPr/>
      <dgm:t>
        <a:bodyPr/>
        <a:lstStyle/>
        <a:p>
          <a:endParaRPr lang="en-US"/>
        </a:p>
      </dgm:t>
    </dgm:pt>
    <dgm:pt modelId="{8936FF6D-360F-422B-BC5F-6D2BCD2A2EFA}" type="pres">
      <dgm:prSet presAssocID="{320F6CBC-C7A3-4D2B-8A0A-69353CD85C14}" presName="sibTrans" presStyleCnt="0"/>
      <dgm:spPr/>
    </dgm:pt>
    <dgm:pt modelId="{4E50D7B0-5E71-40BA-A61A-50123BA452F3}" type="pres">
      <dgm:prSet presAssocID="{26BBB0EB-E1CF-4672-BC3C-079411FE15B7}" presName="compNode" presStyleCnt="0"/>
      <dgm:spPr/>
    </dgm:pt>
    <dgm:pt modelId="{5840FC32-96FA-4860-9139-E2279493951C}" type="pres">
      <dgm:prSet presAssocID="{26BBB0EB-E1CF-4672-BC3C-079411FE15B7}" presName="iconBgRect" presStyleLbl="bgShp" presStyleIdx="1" presStyleCnt="7"/>
      <dgm:spPr>
        <a:solidFill>
          <a:schemeClr val="accent2">
            <a:lumMod val="60000"/>
            <a:lumOff val="40000"/>
          </a:schemeClr>
        </a:solidFill>
      </dgm:spPr>
    </dgm:pt>
    <dgm:pt modelId="{FEF50F6B-198E-4747-B623-30ED80C7B036}" type="pres">
      <dgm:prSet presAssocID="{26BBB0EB-E1CF-4672-BC3C-079411FE15B7}" presName="iconRect" presStyleLbl="node1" presStyleIdx="1" presStyleCnt="7"/>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DNA"/>
        </a:ext>
      </dgm:extLst>
    </dgm:pt>
    <dgm:pt modelId="{AE7679D1-D5C3-4184-861C-15FA52BB3C7A}" type="pres">
      <dgm:prSet presAssocID="{26BBB0EB-E1CF-4672-BC3C-079411FE15B7}" presName="spaceRect" presStyleCnt="0"/>
      <dgm:spPr/>
    </dgm:pt>
    <dgm:pt modelId="{3645E4B3-47FC-491E-974A-872BF69D2A4F}" type="pres">
      <dgm:prSet presAssocID="{26BBB0EB-E1CF-4672-BC3C-079411FE15B7}" presName="textRect" presStyleLbl="revTx" presStyleIdx="1" presStyleCnt="7">
        <dgm:presLayoutVars>
          <dgm:chMax val="1"/>
          <dgm:chPref val="1"/>
        </dgm:presLayoutVars>
      </dgm:prSet>
      <dgm:spPr/>
      <dgm:t>
        <a:bodyPr/>
        <a:lstStyle/>
        <a:p>
          <a:endParaRPr lang="en-US"/>
        </a:p>
      </dgm:t>
    </dgm:pt>
    <dgm:pt modelId="{D36C37B0-2491-4D47-9640-03026E673CFC}" type="pres">
      <dgm:prSet presAssocID="{A60E2820-8E6B-46AB-97C1-41776FBF43DC}" presName="sibTrans" presStyleCnt="0"/>
      <dgm:spPr/>
    </dgm:pt>
    <dgm:pt modelId="{5944593F-A3FE-417F-A779-7EA4CE75D3DC}" type="pres">
      <dgm:prSet presAssocID="{17546498-28E9-4494-A0FB-537DCE7AAD41}" presName="compNode" presStyleCnt="0"/>
      <dgm:spPr/>
    </dgm:pt>
    <dgm:pt modelId="{EDAAEDA1-B7BF-4706-B7F7-8E859FFA47ED}" type="pres">
      <dgm:prSet presAssocID="{17546498-28E9-4494-A0FB-537DCE7AAD41}" presName="iconBgRect" presStyleLbl="bgShp" presStyleIdx="2" presStyleCnt="7"/>
      <dgm:spPr/>
    </dgm:pt>
    <dgm:pt modelId="{DB58B188-E59C-4FEB-A92A-FAC55667F5FD}" type="pres">
      <dgm:prSet presAssocID="{17546498-28E9-4494-A0FB-537DCE7AAD41}" presName="iconRect" presStyleLbl="node1" presStyleIdx="2" presStyleCnt="7"/>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Head with Gears"/>
        </a:ext>
      </dgm:extLst>
    </dgm:pt>
    <dgm:pt modelId="{3C09CDE6-9C08-4968-B6C9-DA745796934B}" type="pres">
      <dgm:prSet presAssocID="{17546498-28E9-4494-A0FB-537DCE7AAD41}" presName="spaceRect" presStyleCnt="0"/>
      <dgm:spPr/>
    </dgm:pt>
    <dgm:pt modelId="{0C1BCE27-EBC5-45FC-8BD6-80A5EA6E0990}" type="pres">
      <dgm:prSet presAssocID="{17546498-28E9-4494-A0FB-537DCE7AAD41}" presName="textRect" presStyleLbl="revTx" presStyleIdx="2" presStyleCnt="7" custScaleX="116181" custScaleY="117504">
        <dgm:presLayoutVars>
          <dgm:chMax val="1"/>
          <dgm:chPref val="1"/>
        </dgm:presLayoutVars>
      </dgm:prSet>
      <dgm:spPr/>
      <dgm:t>
        <a:bodyPr/>
        <a:lstStyle/>
        <a:p>
          <a:endParaRPr lang="en-US"/>
        </a:p>
      </dgm:t>
    </dgm:pt>
    <dgm:pt modelId="{4E03D57E-00D5-4C9B-958E-F58EA50E2CB5}" type="pres">
      <dgm:prSet presAssocID="{10484CC9-F42B-443E-9F8C-EBD2F8281856}" presName="sibTrans" presStyleCnt="0"/>
      <dgm:spPr/>
    </dgm:pt>
    <dgm:pt modelId="{2E89B1D3-7EC2-4216-B752-92F6C1C20D20}" type="pres">
      <dgm:prSet presAssocID="{987536DA-5750-4029-9CC7-589C68C2DA06}" presName="compNode" presStyleCnt="0"/>
      <dgm:spPr/>
    </dgm:pt>
    <dgm:pt modelId="{FE772BBB-EC26-45C9-AA91-889737B110BD}" type="pres">
      <dgm:prSet presAssocID="{987536DA-5750-4029-9CC7-589C68C2DA06}" presName="iconBgRect" presStyleLbl="bgShp" presStyleIdx="3" presStyleCnt="7"/>
      <dgm:spPr/>
    </dgm:pt>
    <dgm:pt modelId="{F04286FE-0E92-4451-B5CA-D782AF798AF8}" type="pres">
      <dgm:prSet presAssocID="{987536DA-5750-4029-9CC7-589C68C2DA06}" presName="iconRect" presStyleLbl="node1" presStyleIdx="3" presStyleCnt="7"/>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Stethoscope"/>
        </a:ext>
      </dgm:extLst>
    </dgm:pt>
    <dgm:pt modelId="{BCBAB966-74BB-462C-8AD8-284BD72AACAA}" type="pres">
      <dgm:prSet presAssocID="{987536DA-5750-4029-9CC7-589C68C2DA06}" presName="spaceRect" presStyleCnt="0"/>
      <dgm:spPr/>
    </dgm:pt>
    <dgm:pt modelId="{7CA3658D-7166-4DF0-89F7-944B640CF06C}" type="pres">
      <dgm:prSet presAssocID="{987536DA-5750-4029-9CC7-589C68C2DA06}" presName="textRect" presStyleLbl="revTx" presStyleIdx="3" presStyleCnt="7">
        <dgm:presLayoutVars>
          <dgm:chMax val="1"/>
          <dgm:chPref val="1"/>
        </dgm:presLayoutVars>
      </dgm:prSet>
      <dgm:spPr/>
      <dgm:t>
        <a:bodyPr/>
        <a:lstStyle/>
        <a:p>
          <a:endParaRPr lang="en-US"/>
        </a:p>
      </dgm:t>
    </dgm:pt>
    <dgm:pt modelId="{5ADBB930-8126-4A01-B046-92C83B380D7A}" type="pres">
      <dgm:prSet presAssocID="{15ECA7FC-7DEE-4948-8CC7-78D7A5A99A91}" presName="sibTrans" presStyleCnt="0"/>
      <dgm:spPr/>
    </dgm:pt>
    <dgm:pt modelId="{23EC7F0B-46DD-48F7-8167-925DC4EAEC20}" type="pres">
      <dgm:prSet presAssocID="{C3DAD85D-7A53-4A37-BA7B-9CF9344784A5}" presName="compNode" presStyleCnt="0"/>
      <dgm:spPr/>
    </dgm:pt>
    <dgm:pt modelId="{12FA73FC-386E-46F3-9BF5-047A996AA1F7}" type="pres">
      <dgm:prSet presAssocID="{C3DAD85D-7A53-4A37-BA7B-9CF9344784A5}" presName="iconBgRect" presStyleLbl="bgShp" presStyleIdx="4" presStyleCnt="7"/>
      <dgm:spPr>
        <a:solidFill>
          <a:schemeClr val="accent1">
            <a:lumMod val="60000"/>
            <a:lumOff val="40000"/>
          </a:schemeClr>
        </a:solidFill>
      </dgm:spPr>
    </dgm:pt>
    <dgm:pt modelId="{41BAF8DF-AA4D-47F7-82F7-58D20304FBF8}" type="pres">
      <dgm:prSet presAssocID="{C3DAD85D-7A53-4A37-BA7B-9CF9344784A5}" presName="iconRect" presStyleLbl="node1" presStyleIdx="4" presStyleCnt="7"/>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Brain in head"/>
        </a:ext>
      </dgm:extLst>
    </dgm:pt>
    <dgm:pt modelId="{5CA39F8B-AB26-45FD-A295-A0D6CCD59E00}" type="pres">
      <dgm:prSet presAssocID="{C3DAD85D-7A53-4A37-BA7B-9CF9344784A5}" presName="spaceRect" presStyleCnt="0"/>
      <dgm:spPr/>
    </dgm:pt>
    <dgm:pt modelId="{41E78BEB-D931-4E9E-B746-B963CCE1841A}" type="pres">
      <dgm:prSet presAssocID="{C3DAD85D-7A53-4A37-BA7B-9CF9344784A5}" presName="textRect" presStyleLbl="revTx" presStyleIdx="4" presStyleCnt="7">
        <dgm:presLayoutVars>
          <dgm:chMax val="1"/>
          <dgm:chPref val="1"/>
        </dgm:presLayoutVars>
      </dgm:prSet>
      <dgm:spPr/>
      <dgm:t>
        <a:bodyPr/>
        <a:lstStyle/>
        <a:p>
          <a:endParaRPr lang="en-US"/>
        </a:p>
      </dgm:t>
    </dgm:pt>
    <dgm:pt modelId="{AA440623-E331-44FE-B286-204C214DADD1}" type="pres">
      <dgm:prSet presAssocID="{9DEDAD50-48C4-4199-9D17-CA71CEB453EF}" presName="sibTrans" presStyleCnt="0"/>
      <dgm:spPr/>
    </dgm:pt>
    <dgm:pt modelId="{97ABE3A3-DBAD-4C43-B71B-8BD942B8DA61}" type="pres">
      <dgm:prSet presAssocID="{62ED3C4E-84C5-43FB-8A86-171A4C6DB42F}" presName="compNode" presStyleCnt="0"/>
      <dgm:spPr/>
    </dgm:pt>
    <dgm:pt modelId="{CA636514-5C06-4FF8-AA76-1B61A178514C}" type="pres">
      <dgm:prSet presAssocID="{62ED3C4E-84C5-43FB-8A86-171A4C6DB42F}" presName="iconBgRect" presStyleLbl="bgShp" presStyleIdx="5" presStyleCnt="7"/>
      <dgm:spPr/>
    </dgm:pt>
    <dgm:pt modelId="{F5AB6203-DA6D-4E49-A382-746F12719325}" type="pres">
      <dgm:prSet presAssocID="{62ED3C4E-84C5-43FB-8A86-171A4C6DB42F}" presName="iconRect" presStyleLbl="node1" presStyleIdx="5" presStyleCnt="7"/>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t>
        <a:bodyPr/>
        <a:lstStyle/>
        <a:p>
          <a:endParaRPr lang="en-US"/>
        </a:p>
      </dgm:t>
      <dgm:extLst>
        <a:ext uri="{E40237B7-FDA0-4F09-8148-C483321AD2D9}">
          <dgm14:cNvPr xmlns:dgm14="http://schemas.microsoft.com/office/drawing/2010/diagram" id="0" name="" descr="Heartbeat"/>
        </a:ext>
      </dgm:extLst>
    </dgm:pt>
    <dgm:pt modelId="{03C13D13-00C7-4E45-9A48-2BE4FB057E10}" type="pres">
      <dgm:prSet presAssocID="{62ED3C4E-84C5-43FB-8A86-171A4C6DB42F}" presName="spaceRect" presStyleCnt="0"/>
      <dgm:spPr/>
    </dgm:pt>
    <dgm:pt modelId="{CA39D898-F2AB-4BC0-9290-CFBDA489C041}" type="pres">
      <dgm:prSet presAssocID="{62ED3C4E-84C5-43FB-8A86-171A4C6DB42F}" presName="textRect" presStyleLbl="revTx" presStyleIdx="5" presStyleCnt="7">
        <dgm:presLayoutVars>
          <dgm:chMax val="1"/>
          <dgm:chPref val="1"/>
        </dgm:presLayoutVars>
      </dgm:prSet>
      <dgm:spPr/>
      <dgm:t>
        <a:bodyPr/>
        <a:lstStyle/>
        <a:p>
          <a:endParaRPr lang="en-US"/>
        </a:p>
      </dgm:t>
    </dgm:pt>
    <dgm:pt modelId="{640BB320-CB6F-4B29-92DE-9FCB685C14DE}" type="pres">
      <dgm:prSet presAssocID="{0EDE2E22-1865-46CD-B992-64BAC62C803A}" presName="sibTrans" presStyleCnt="0"/>
      <dgm:spPr/>
    </dgm:pt>
    <dgm:pt modelId="{E7AE8ECC-DC58-4C4D-8843-38159F689E80}" type="pres">
      <dgm:prSet presAssocID="{D760CF3B-4752-42C6-9395-DBD731B0CA19}" presName="compNode" presStyleCnt="0"/>
      <dgm:spPr/>
    </dgm:pt>
    <dgm:pt modelId="{2A88CF72-68C5-4D00-8C44-3CFE1D216722}" type="pres">
      <dgm:prSet presAssocID="{D760CF3B-4752-42C6-9395-DBD731B0CA19}" presName="iconBgRect" presStyleLbl="bgShp" presStyleIdx="6" presStyleCnt="7"/>
      <dgm:spPr>
        <a:solidFill>
          <a:schemeClr val="accent2">
            <a:lumMod val="60000"/>
            <a:lumOff val="40000"/>
          </a:schemeClr>
        </a:solidFill>
      </dgm:spPr>
    </dgm:pt>
    <dgm:pt modelId="{8BB5D735-6EF3-4800-9484-B5B98FE37B52}" type="pres">
      <dgm:prSet presAssocID="{D760CF3B-4752-42C6-9395-DBD731B0CA19}" presName="iconRect" presStyleLbl="node1" presStyleIdx="6" presStyleCnt="7"/>
      <dgm:spPr>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a:noFill/>
        </a:ln>
      </dgm:spPr>
      <dgm:t>
        <a:bodyPr/>
        <a:lstStyle/>
        <a:p>
          <a:endParaRPr lang="en-US"/>
        </a:p>
      </dgm:t>
      <dgm:extLst>
        <a:ext uri="{E40237B7-FDA0-4F09-8148-C483321AD2D9}">
          <dgm14:cNvPr xmlns:dgm14="http://schemas.microsoft.com/office/drawing/2010/diagram" id="0" name="" descr="Person with Cane"/>
        </a:ext>
      </dgm:extLst>
    </dgm:pt>
    <dgm:pt modelId="{D38E137B-C09E-480F-8D70-A41F681E84CE}" type="pres">
      <dgm:prSet presAssocID="{D760CF3B-4752-42C6-9395-DBD731B0CA19}" presName="spaceRect" presStyleCnt="0"/>
      <dgm:spPr/>
    </dgm:pt>
    <dgm:pt modelId="{05B1FE93-21B5-4E4C-B177-9F693FC2A533}" type="pres">
      <dgm:prSet presAssocID="{D760CF3B-4752-42C6-9395-DBD731B0CA19}" presName="textRect" presStyleLbl="revTx" presStyleIdx="6" presStyleCnt="7" custScaleX="175188">
        <dgm:presLayoutVars>
          <dgm:chMax val="1"/>
          <dgm:chPref val="1"/>
        </dgm:presLayoutVars>
      </dgm:prSet>
      <dgm:spPr/>
      <dgm:t>
        <a:bodyPr/>
        <a:lstStyle/>
        <a:p>
          <a:endParaRPr lang="en-US"/>
        </a:p>
      </dgm:t>
    </dgm:pt>
  </dgm:ptLst>
  <dgm:cxnLst>
    <dgm:cxn modelId="{053778D0-93A0-4FAB-B97C-A84121772890}" srcId="{D356F771-7127-4DF0-8E04-5900E5874FE8}" destId="{C3DAD85D-7A53-4A37-BA7B-9CF9344784A5}" srcOrd="4" destOrd="0" parTransId="{07656028-D201-4609-9FC1-2653D9976CD8}" sibTransId="{9DEDAD50-48C4-4199-9D17-CA71CEB453EF}"/>
    <dgm:cxn modelId="{696D956B-4D64-4C5B-9C15-0C67930EC7FC}" type="presOf" srcId="{79A6EA26-CCBC-49FF-BC7C-EF33991E180E}" destId="{1D8EC4AB-BD22-4BFB-912C-B287525B98D3}" srcOrd="0" destOrd="0" presId="urn:microsoft.com/office/officeart/2018/5/layout/IconCircleLabelList"/>
    <dgm:cxn modelId="{1042D134-CB3D-4FD5-8D30-D24AA43802AD}" srcId="{D356F771-7127-4DF0-8E04-5900E5874FE8}" destId="{17546498-28E9-4494-A0FB-537DCE7AAD41}" srcOrd="2" destOrd="0" parTransId="{CC466AB8-0CC6-4034-AC78-4E31F439B609}" sibTransId="{10484CC9-F42B-443E-9F8C-EBD2F8281856}"/>
    <dgm:cxn modelId="{81C6231A-B06C-4A5A-A061-2C26B732BF72}" type="presOf" srcId="{17546498-28E9-4494-A0FB-537DCE7AAD41}" destId="{0C1BCE27-EBC5-45FC-8BD6-80A5EA6E0990}" srcOrd="0" destOrd="0" presId="urn:microsoft.com/office/officeart/2018/5/layout/IconCircleLabelList"/>
    <dgm:cxn modelId="{43F6C1EB-2BDD-42EB-94BF-8A7071417AD4}" srcId="{D356F771-7127-4DF0-8E04-5900E5874FE8}" destId="{62ED3C4E-84C5-43FB-8A86-171A4C6DB42F}" srcOrd="5" destOrd="0" parTransId="{2CCFEAF2-47E2-4420-84AE-0CAC04FF5B79}" sibTransId="{0EDE2E22-1865-46CD-B992-64BAC62C803A}"/>
    <dgm:cxn modelId="{7D945CA9-C186-431A-8684-F46B87B4A876}" srcId="{D356F771-7127-4DF0-8E04-5900E5874FE8}" destId="{D760CF3B-4752-42C6-9395-DBD731B0CA19}" srcOrd="6" destOrd="0" parTransId="{D5AD39DE-9700-4D98-844D-DB4F70DFAF83}" sibTransId="{A42AF32C-FDE2-46AF-AE86-F4155A637317}"/>
    <dgm:cxn modelId="{D8DEC903-3155-40A2-948B-C969BCC79FC2}" type="presOf" srcId="{987536DA-5750-4029-9CC7-589C68C2DA06}" destId="{7CA3658D-7166-4DF0-89F7-944B640CF06C}" srcOrd="0" destOrd="0" presId="urn:microsoft.com/office/officeart/2018/5/layout/IconCircleLabelList"/>
    <dgm:cxn modelId="{83D0C830-B1D9-4479-9377-E89A24E3DC3A}" srcId="{D356F771-7127-4DF0-8E04-5900E5874FE8}" destId="{79A6EA26-CCBC-49FF-BC7C-EF33991E180E}" srcOrd="0" destOrd="0" parTransId="{22D49E13-1412-4170-98EC-603FDD53076D}" sibTransId="{320F6CBC-C7A3-4D2B-8A0A-69353CD85C14}"/>
    <dgm:cxn modelId="{606D7698-82DF-4450-A1DE-BBC15BFCF892}" type="presOf" srcId="{D356F771-7127-4DF0-8E04-5900E5874FE8}" destId="{8C935598-5518-4F38-80EE-C5FE29B41669}" srcOrd="0" destOrd="0" presId="urn:microsoft.com/office/officeart/2018/5/layout/IconCircleLabelList"/>
    <dgm:cxn modelId="{16010DC4-1557-4E9B-8D9B-44E69486A865}" type="presOf" srcId="{62ED3C4E-84C5-43FB-8A86-171A4C6DB42F}" destId="{CA39D898-F2AB-4BC0-9290-CFBDA489C041}" srcOrd="0" destOrd="0" presId="urn:microsoft.com/office/officeart/2018/5/layout/IconCircleLabelList"/>
    <dgm:cxn modelId="{BAE6EF58-12CC-431A-96BF-F7CF4B9F2C6A}" srcId="{D356F771-7127-4DF0-8E04-5900E5874FE8}" destId="{26BBB0EB-E1CF-4672-BC3C-079411FE15B7}" srcOrd="1" destOrd="0" parTransId="{25345B85-08BF-48BB-8342-C1490F56F7F0}" sibTransId="{A60E2820-8E6B-46AB-97C1-41776FBF43DC}"/>
    <dgm:cxn modelId="{3858CEF9-BA33-442A-A61E-816F83C94D3F}" type="presOf" srcId="{26BBB0EB-E1CF-4672-BC3C-079411FE15B7}" destId="{3645E4B3-47FC-491E-974A-872BF69D2A4F}" srcOrd="0" destOrd="0" presId="urn:microsoft.com/office/officeart/2018/5/layout/IconCircleLabelList"/>
    <dgm:cxn modelId="{65D85ABB-A738-407A-AF85-F1E6A9E279C6}" type="presOf" srcId="{D760CF3B-4752-42C6-9395-DBD731B0CA19}" destId="{05B1FE93-21B5-4E4C-B177-9F693FC2A533}" srcOrd="0" destOrd="0" presId="urn:microsoft.com/office/officeart/2018/5/layout/IconCircleLabelList"/>
    <dgm:cxn modelId="{7DC13948-7108-4B10-8455-51D3D60DC07B}" srcId="{D356F771-7127-4DF0-8E04-5900E5874FE8}" destId="{987536DA-5750-4029-9CC7-589C68C2DA06}" srcOrd="3" destOrd="0" parTransId="{AA0FD707-FD94-44D8-8594-070676A6B23C}" sibTransId="{15ECA7FC-7DEE-4948-8CC7-78D7A5A99A91}"/>
    <dgm:cxn modelId="{A803CC87-5A2C-4BD4-BF2A-8935EFAE472B}" type="presOf" srcId="{C3DAD85D-7A53-4A37-BA7B-9CF9344784A5}" destId="{41E78BEB-D931-4E9E-B746-B963CCE1841A}" srcOrd="0" destOrd="0" presId="urn:microsoft.com/office/officeart/2018/5/layout/IconCircleLabelList"/>
    <dgm:cxn modelId="{31EC939C-6CE7-44AE-B4BC-B57B8AF1B2E7}" type="presParOf" srcId="{8C935598-5518-4F38-80EE-C5FE29B41669}" destId="{B381E1B4-3FDE-405E-997A-79A973A0B230}" srcOrd="0" destOrd="0" presId="urn:microsoft.com/office/officeart/2018/5/layout/IconCircleLabelList"/>
    <dgm:cxn modelId="{F419B193-F485-4D4B-B9A5-F97753F7DB2C}" type="presParOf" srcId="{B381E1B4-3FDE-405E-997A-79A973A0B230}" destId="{C245DF09-2F38-43E5-A2B4-C5CB9103A3E1}" srcOrd="0" destOrd="0" presId="urn:microsoft.com/office/officeart/2018/5/layout/IconCircleLabelList"/>
    <dgm:cxn modelId="{5D9927E9-40BA-45CD-99E9-48BE2B141242}" type="presParOf" srcId="{B381E1B4-3FDE-405E-997A-79A973A0B230}" destId="{9AE7FC31-C65A-4230-8B0A-366DF7763BC0}" srcOrd="1" destOrd="0" presId="urn:microsoft.com/office/officeart/2018/5/layout/IconCircleLabelList"/>
    <dgm:cxn modelId="{AD201410-D547-49A2-BE11-59183CECDB48}" type="presParOf" srcId="{B381E1B4-3FDE-405E-997A-79A973A0B230}" destId="{F44D934E-F009-4383-8D3B-A38D628402A6}" srcOrd="2" destOrd="0" presId="urn:microsoft.com/office/officeart/2018/5/layout/IconCircleLabelList"/>
    <dgm:cxn modelId="{BB7F672C-2829-4A76-8EE6-FE16CA5C17D8}" type="presParOf" srcId="{B381E1B4-3FDE-405E-997A-79A973A0B230}" destId="{1D8EC4AB-BD22-4BFB-912C-B287525B98D3}" srcOrd="3" destOrd="0" presId="urn:microsoft.com/office/officeart/2018/5/layout/IconCircleLabelList"/>
    <dgm:cxn modelId="{F1F51E17-15E5-4DC7-905A-F9FEEE1DB03A}" type="presParOf" srcId="{8C935598-5518-4F38-80EE-C5FE29B41669}" destId="{8936FF6D-360F-422B-BC5F-6D2BCD2A2EFA}" srcOrd="1" destOrd="0" presId="urn:microsoft.com/office/officeart/2018/5/layout/IconCircleLabelList"/>
    <dgm:cxn modelId="{61E336FE-4FEF-46AE-A728-7BB86AD49552}" type="presParOf" srcId="{8C935598-5518-4F38-80EE-C5FE29B41669}" destId="{4E50D7B0-5E71-40BA-A61A-50123BA452F3}" srcOrd="2" destOrd="0" presId="urn:microsoft.com/office/officeart/2018/5/layout/IconCircleLabelList"/>
    <dgm:cxn modelId="{23D0DC1E-E1A9-4433-9A8B-66BD5520872D}" type="presParOf" srcId="{4E50D7B0-5E71-40BA-A61A-50123BA452F3}" destId="{5840FC32-96FA-4860-9139-E2279493951C}" srcOrd="0" destOrd="0" presId="urn:microsoft.com/office/officeart/2018/5/layout/IconCircleLabelList"/>
    <dgm:cxn modelId="{EC165322-44A0-4089-9958-AD306B7C9309}" type="presParOf" srcId="{4E50D7B0-5E71-40BA-A61A-50123BA452F3}" destId="{FEF50F6B-198E-4747-B623-30ED80C7B036}" srcOrd="1" destOrd="0" presId="urn:microsoft.com/office/officeart/2018/5/layout/IconCircleLabelList"/>
    <dgm:cxn modelId="{2FA524E7-C450-4F8A-975C-7B21BBEC1AB0}" type="presParOf" srcId="{4E50D7B0-5E71-40BA-A61A-50123BA452F3}" destId="{AE7679D1-D5C3-4184-861C-15FA52BB3C7A}" srcOrd="2" destOrd="0" presId="urn:microsoft.com/office/officeart/2018/5/layout/IconCircleLabelList"/>
    <dgm:cxn modelId="{92D7BCE5-0344-485F-882C-8F07AAC6E53A}" type="presParOf" srcId="{4E50D7B0-5E71-40BA-A61A-50123BA452F3}" destId="{3645E4B3-47FC-491E-974A-872BF69D2A4F}" srcOrd="3" destOrd="0" presId="urn:microsoft.com/office/officeart/2018/5/layout/IconCircleLabelList"/>
    <dgm:cxn modelId="{C2644FB1-932D-4ED3-A828-A8B23CA60A0D}" type="presParOf" srcId="{8C935598-5518-4F38-80EE-C5FE29B41669}" destId="{D36C37B0-2491-4D47-9640-03026E673CFC}" srcOrd="3" destOrd="0" presId="urn:microsoft.com/office/officeart/2018/5/layout/IconCircleLabelList"/>
    <dgm:cxn modelId="{D1057BCD-B51B-4B28-8AEB-DBC6E50E2E63}" type="presParOf" srcId="{8C935598-5518-4F38-80EE-C5FE29B41669}" destId="{5944593F-A3FE-417F-A779-7EA4CE75D3DC}" srcOrd="4" destOrd="0" presId="urn:microsoft.com/office/officeart/2018/5/layout/IconCircleLabelList"/>
    <dgm:cxn modelId="{5F8D6B18-C7C0-4191-BC91-388297019A67}" type="presParOf" srcId="{5944593F-A3FE-417F-A779-7EA4CE75D3DC}" destId="{EDAAEDA1-B7BF-4706-B7F7-8E859FFA47ED}" srcOrd="0" destOrd="0" presId="urn:microsoft.com/office/officeart/2018/5/layout/IconCircleLabelList"/>
    <dgm:cxn modelId="{82C55C44-2216-4A94-BB3F-005B27CD5606}" type="presParOf" srcId="{5944593F-A3FE-417F-A779-7EA4CE75D3DC}" destId="{DB58B188-E59C-4FEB-A92A-FAC55667F5FD}" srcOrd="1" destOrd="0" presId="urn:microsoft.com/office/officeart/2018/5/layout/IconCircleLabelList"/>
    <dgm:cxn modelId="{190E1AF6-65F8-471C-ADE2-8A036B1EF8FD}" type="presParOf" srcId="{5944593F-A3FE-417F-A779-7EA4CE75D3DC}" destId="{3C09CDE6-9C08-4968-B6C9-DA745796934B}" srcOrd="2" destOrd="0" presId="urn:microsoft.com/office/officeart/2018/5/layout/IconCircleLabelList"/>
    <dgm:cxn modelId="{44221B73-6B76-43DE-B35D-50B2F4AA423B}" type="presParOf" srcId="{5944593F-A3FE-417F-A779-7EA4CE75D3DC}" destId="{0C1BCE27-EBC5-45FC-8BD6-80A5EA6E0990}" srcOrd="3" destOrd="0" presId="urn:microsoft.com/office/officeart/2018/5/layout/IconCircleLabelList"/>
    <dgm:cxn modelId="{8062D8FC-36EE-4A4E-B34D-39B60CAFCBDA}" type="presParOf" srcId="{8C935598-5518-4F38-80EE-C5FE29B41669}" destId="{4E03D57E-00D5-4C9B-958E-F58EA50E2CB5}" srcOrd="5" destOrd="0" presId="urn:microsoft.com/office/officeart/2018/5/layout/IconCircleLabelList"/>
    <dgm:cxn modelId="{D3A6D7C0-4170-41AD-A23A-B639CE49FF11}" type="presParOf" srcId="{8C935598-5518-4F38-80EE-C5FE29B41669}" destId="{2E89B1D3-7EC2-4216-B752-92F6C1C20D20}" srcOrd="6" destOrd="0" presId="urn:microsoft.com/office/officeart/2018/5/layout/IconCircleLabelList"/>
    <dgm:cxn modelId="{50E4743A-00FD-46A8-8ED0-98375923A6FE}" type="presParOf" srcId="{2E89B1D3-7EC2-4216-B752-92F6C1C20D20}" destId="{FE772BBB-EC26-45C9-AA91-889737B110BD}" srcOrd="0" destOrd="0" presId="urn:microsoft.com/office/officeart/2018/5/layout/IconCircleLabelList"/>
    <dgm:cxn modelId="{E9746AE9-F0C6-497E-87A2-5FD074DF36DF}" type="presParOf" srcId="{2E89B1D3-7EC2-4216-B752-92F6C1C20D20}" destId="{F04286FE-0E92-4451-B5CA-D782AF798AF8}" srcOrd="1" destOrd="0" presId="urn:microsoft.com/office/officeart/2018/5/layout/IconCircleLabelList"/>
    <dgm:cxn modelId="{F7EB4CA1-B3FB-4147-88CA-96AFAB54B0D8}" type="presParOf" srcId="{2E89B1D3-7EC2-4216-B752-92F6C1C20D20}" destId="{BCBAB966-74BB-462C-8AD8-284BD72AACAA}" srcOrd="2" destOrd="0" presId="urn:microsoft.com/office/officeart/2018/5/layout/IconCircleLabelList"/>
    <dgm:cxn modelId="{C06B603C-D034-4DF5-9AFE-E697D385043A}" type="presParOf" srcId="{2E89B1D3-7EC2-4216-B752-92F6C1C20D20}" destId="{7CA3658D-7166-4DF0-89F7-944B640CF06C}" srcOrd="3" destOrd="0" presId="urn:microsoft.com/office/officeart/2018/5/layout/IconCircleLabelList"/>
    <dgm:cxn modelId="{0BA879FC-BD36-4A05-99C1-B79CBD2ECEDD}" type="presParOf" srcId="{8C935598-5518-4F38-80EE-C5FE29B41669}" destId="{5ADBB930-8126-4A01-B046-92C83B380D7A}" srcOrd="7" destOrd="0" presId="urn:microsoft.com/office/officeart/2018/5/layout/IconCircleLabelList"/>
    <dgm:cxn modelId="{7B3B6095-1D1B-4D95-9983-AEFE1F70131C}" type="presParOf" srcId="{8C935598-5518-4F38-80EE-C5FE29B41669}" destId="{23EC7F0B-46DD-48F7-8167-925DC4EAEC20}" srcOrd="8" destOrd="0" presId="urn:microsoft.com/office/officeart/2018/5/layout/IconCircleLabelList"/>
    <dgm:cxn modelId="{201D98E0-934C-4D75-8B5B-A5066CC0405C}" type="presParOf" srcId="{23EC7F0B-46DD-48F7-8167-925DC4EAEC20}" destId="{12FA73FC-386E-46F3-9BF5-047A996AA1F7}" srcOrd="0" destOrd="0" presId="urn:microsoft.com/office/officeart/2018/5/layout/IconCircleLabelList"/>
    <dgm:cxn modelId="{2E9ABDE1-49FE-4164-96C2-D5D3E8C1BC07}" type="presParOf" srcId="{23EC7F0B-46DD-48F7-8167-925DC4EAEC20}" destId="{41BAF8DF-AA4D-47F7-82F7-58D20304FBF8}" srcOrd="1" destOrd="0" presId="urn:microsoft.com/office/officeart/2018/5/layout/IconCircleLabelList"/>
    <dgm:cxn modelId="{17FE5231-D296-459B-9B74-3809B2DE75B6}" type="presParOf" srcId="{23EC7F0B-46DD-48F7-8167-925DC4EAEC20}" destId="{5CA39F8B-AB26-45FD-A295-A0D6CCD59E00}" srcOrd="2" destOrd="0" presId="urn:microsoft.com/office/officeart/2018/5/layout/IconCircleLabelList"/>
    <dgm:cxn modelId="{EC9B1D72-1D3B-4D33-9755-BB77D657BE2D}" type="presParOf" srcId="{23EC7F0B-46DD-48F7-8167-925DC4EAEC20}" destId="{41E78BEB-D931-4E9E-B746-B963CCE1841A}" srcOrd="3" destOrd="0" presId="urn:microsoft.com/office/officeart/2018/5/layout/IconCircleLabelList"/>
    <dgm:cxn modelId="{E298A7BA-D5D0-4846-B88E-01CF505A38FF}" type="presParOf" srcId="{8C935598-5518-4F38-80EE-C5FE29B41669}" destId="{AA440623-E331-44FE-B286-204C214DADD1}" srcOrd="9" destOrd="0" presId="urn:microsoft.com/office/officeart/2018/5/layout/IconCircleLabelList"/>
    <dgm:cxn modelId="{CBF2F9BF-71A4-451A-8027-C9A3A14C9423}" type="presParOf" srcId="{8C935598-5518-4F38-80EE-C5FE29B41669}" destId="{97ABE3A3-DBAD-4C43-B71B-8BD942B8DA61}" srcOrd="10" destOrd="0" presId="urn:microsoft.com/office/officeart/2018/5/layout/IconCircleLabelList"/>
    <dgm:cxn modelId="{DF8BB6E8-1B63-483D-A0A8-507FBA2FD70E}" type="presParOf" srcId="{97ABE3A3-DBAD-4C43-B71B-8BD942B8DA61}" destId="{CA636514-5C06-4FF8-AA76-1B61A178514C}" srcOrd="0" destOrd="0" presId="urn:microsoft.com/office/officeart/2018/5/layout/IconCircleLabelList"/>
    <dgm:cxn modelId="{F280C535-F2AA-4EB2-AD85-E2864CBBE149}" type="presParOf" srcId="{97ABE3A3-DBAD-4C43-B71B-8BD942B8DA61}" destId="{F5AB6203-DA6D-4E49-A382-746F12719325}" srcOrd="1" destOrd="0" presId="urn:microsoft.com/office/officeart/2018/5/layout/IconCircleLabelList"/>
    <dgm:cxn modelId="{44AC13BF-D1C8-40EC-A6C9-B583F0ECAD01}" type="presParOf" srcId="{97ABE3A3-DBAD-4C43-B71B-8BD942B8DA61}" destId="{03C13D13-00C7-4E45-9A48-2BE4FB057E10}" srcOrd="2" destOrd="0" presId="urn:microsoft.com/office/officeart/2018/5/layout/IconCircleLabelList"/>
    <dgm:cxn modelId="{3BA6E97E-6F88-4E78-B785-8646B3974A52}" type="presParOf" srcId="{97ABE3A3-DBAD-4C43-B71B-8BD942B8DA61}" destId="{CA39D898-F2AB-4BC0-9290-CFBDA489C041}" srcOrd="3" destOrd="0" presId="urn:microsoft.com/office/officeart/2018/5/layout/IconCircleLabelList"/>
    <dgm:cxn modelId="{F7C05B6A-A87F-427C-A12E-9EA9BFFDE853}" type="presParOf" srcId="{8C935598-5518-4F38-80EE-C5FE29B41669}" destId="{640BB320-CB6F-4B29-92DE-9FCB685C14DE}" srcOrd="11" destOrd="0" presId="urn:microsoft.com/office/officeart/2018/5/layout/IconCircleLabelList"/>
    <dgm:cxn modelId="{16B32B80-984A-4E8D-A3AC-3541403A727B}" type="presParOf" srcId="{8C935598-5518-4F38-80EE-C5FE29B41669}" destId="{E7AE8ECC-DC58-4C4D-8843-38159F689E80}" srcOrd="12" destOrd="0" presId="urn:microsoft.com/office/officeart/2018/5/layout/IconCircleLabelList"/>
    <dgm:cxn modelId="{A10098AD-587E-4D0B-AE45-55780C35F2A2}" type="presParOf" srcId="{E7AE8ECC-DC58-4C4D-8843-38159F689E80}" destId="{2A88CF72-68C5-4D00-8C44-3CFE1D216722}" srcOrd="0" destOrd="0" presId="urn:microsoft.com/office/officeart/2018/5/layout/IconCircleLabelList"/>
    <dgm:cxn modelId="{77520CD0-52DB-413A-882B-D7D24F0A354A}" type="presParOf" srcId="{E7AE8ECC-DC58-4C4D-8843-38159F689E80}" destId="{8BB5D735-6EF3-4800-9484-B5B98FE37B52}" srcOrd="1" destOrd="0" presId="urn:microsoft.com/office/officeart/2018/5/layout/IconCircleLabelList"/>
    <dgm:cxn modelId="{32B1E8B8-1483-4F8B-A5BA-487359CC649C}" type="presParOf" srcId="{E7AE8ECC-DC58-4C4D-8843-38159F689E80}" destId="{D38E137B-C09E-480F-8D70-A41F681E84CE}" srcOrd="2" destOrd="0" presId="urn:microsoft.com/office/officeart/2018/5/layout/IconCircleLabelList"/>
    <dgm:cxn modelId="{A1779FF4-AE29-4AB5-957B-5E022B34B06C}" type="presParOf" srcId="{E7AE8ECC-DC58-4C4D-8843-38159F689E80}" destId="{05B1FE93-21B5-4E4C-B177-9F693FC2A53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8686D5-351B-4001-9A53-3DAF4812B4C3}" type="doc">
      <dgm:prSet loTypeId="urn:microsoft.com/office/officeart/2005/8/layout/default" loCatId="list" qsTypeId="urn:microsoft.com/office/officeart/2005/8/quickstyle/3d2" qsCatId="3D" csTypeId="urn:microsoft.com/office/officeart/2005/8/colors/colorful1" csCatId="colorful" phldr="1"/>
      <dgm:spPr/>
      <dgm:t>
        <a:bodyPr/>
        <a:lstStyle/>
        <a:p>
          <a:endParaRPr lang="en-US"/>
        </a:p>
      </dgm:t>
    </dgm:pt>
    <dgm:pt modelId="{8F883EE4-E911-4B97-B55A-15423C3F65E8}">
      <dgm:prSet/>
      <dgm:spPr/>
      <dgm:t>
        <a:bodyPr/>
        <a:lstStyle/>
        <a:p>
          <a:r>
            <a:rPr lang="en-US" b="1">
              <a:effectLst>
                <a:outerShdw blurRad="38100" dist="38100" dir="2700000" algn="tl">
                  <a:srgbClr val="000000">
                    <a:alpha val="43137"/>
                  </a:srgbClr>
                </a:outerShdw>
              </a:effectLst>
            </a:rPr>
            <a:t>Only </a:t>
          </a:r>
          <a:r>
            <a:rPr lang="en-US" b="1" i="0">
              <a:effectLst>
                <a:outerShdw blurRad="38100" dist="38100" dir="2700000" algn="tl">
                  <a:srgbClr val="000000">
                    <a:alpha val="43137"/>
                  </a:srgbClr>
                </a:outerShdw>
              </a:effectLst>
            </a:rPr>
            <a:t>20% of adolescents with eating disorders seek treatment</a:t>
          </a:r>
          <a:endParaRPr lang="en-US" b="1">
            <a:effectLst>
              <a:outerShdw blurRad="38100" dist="38100" dir="2700000" algn="tl">
                <a:srgbClr val="000000">
                  <a:alpha val="43137"/>
                </a:srgbClr>
              </a:outerShdw>
            </a:effectLst>
          </a:endParaRPr>
        </a:p>
      </dgm:t>
    </dgm:pt>
    <dgm:pt modelId="{48FF3BA0-6890-40B4-A314-01BEA3C50A75}" type="parTrans" cxnId="{1C6D5FAE-F47B-4DA6-B39F-52138216C4B2}">
      <dgm:prSet/>
      <dgm:spPr/>
      <dgm:t>
        <a:bodyPr/>
        <a:lstStyle/>
        <a:p>
          <a:endParaRPr lang="en-US"/>
        </a:p>
      </dgm:t>
    </dgm:pt>
    <dgm:pt modelId="{229F6B37-22E0-4845-A8F1-524A680E6A03}" type="sibTrans" cxnId="{1C6D5FAE-F47B-4DA6-B39F-52138216C4B2}">
      <dgm:prSet/>
      <dgm:spPr/>
      <dgm:t>
        <a:bodyPr/>
        <a:lstStyle/>
        <a:p>
          <a:endParaRPr lang="en-US"/>
        </a:p>
      </dgm:t>
    </dgm:pt>
    <dgm:pt modelId="{E7CB5006-C46B-43FB-A88A-092D71168B84}">
      <dgm:prSet/>
      <dgm:spPr/>
      <dgm:t>
        <a:bodyPr/>
        <a:lstStyle/>
        <a:p>
          <a:pPr>
            <a:buFont typeface="+mj-lt"/>
            <a:buAutoNum type="arabicPeriod"/>
          </a:pPr>
          <a:r>
            <a:rPr lang="en-US" b="1" i="0" dirty="0">
              <a:effectLst>
                <a:outerShdw blurRad="38100" dist="38100" dir="2700000" algn="tl">
                  <a:srgbClr val="000000">
                    <a:alpha val="43137"/>
                  </a:srgbClr>
                </a:outerShdw>
              </a:effectLst>
            </a:rPr>
            <a:t>Anorexia Nervosa has the Highest Mortality Rate of any Mental Illness</a:t>
          </a:r>
        </a:p>
      </dgm:t>
    </dgm:pt>
    <dgm:pt modelId="{F1A5B226-4F21-4589-86F1-71A5E9F90F7F}" type="parTrans" cxnId="{C3C6BACF-7C45-4D4D-B9EB-38DF116704EC}">
      <dgm:prSet/>
      <dgm:spPr/>
      <dgm:t>
        <a:bodyPr/>
        <a:lstStyle/>
        <a:p>
          <a:endParaRPr lang="en-US"/>
        </a:p>
      </dgm:t>
    </dgm:pt>
    <dgm:pt modelId="{E5560EFE-B39D-4B03-B49D-2ABB1CDF9820}" type="sibTrans" cxnId="{C3C6BACF-7C45-4D4D-B9EB-38DF116704EC}">
      <dgm:prSet/>
      <dgm:spPr/>
      <dgm:t>
        <a:bodyPr/>
        <a:lstStyle/>
        <a:p>
          <a:endParaRPr lang="en-US"/>
        </a:p>
      </dgm:t>
    </dgm:pt>
    <dgm:pt modelId="{07D68C43-56C8-41A1-93D0-A53DBBD75C08}">
      <dgm:prSet/>
      <dgm:spPr>
        <a:solidFill>
          <a:srgbClr val="CC0099"/>
        </a:solidFill>
      </dgm:spPr>
      <dgm:t>
        <a:bodyPr/>
        <a:lstStyle/>
        <a:p>
          <a:r>
            <a:rPr lang="en-US" b="1" dirty="0">
              <a:effectLst>
                <a:outerShdw blurRad="38100" dist="38100" dir="2700000" algn="tl">
                  <a:srgbClr val="000000">
                    <a:alpha val="43137"/>
                  </a:srgbClr>
                </a:outerShdw>
              </a:effectLst>
            </a:rPr>
            <a:t>Can start as young as         </a:t>
          </a:r>
          <a:r>
            <a:rPr lang="en-US" b="1" i="0" dirty="0">
              <a:effectLst>
                <a:outerShdw blurRad="38100" dist="38100" dir="2700000" algn="tl">
                  <a:srgbClr val="000000">
                    <a:alpha val="43137"/>
                  </a:srgbClr>
                </a:outerShdw>
              </a:effectLst>
            </a:rPr>
            <a:t>age 6 </a:t>
          </a:r>
          <a:endParaRPr lang="en-US" b="1" dirty="0">
            <a:effectLst>
              <a:outerShdw blurRad="38100" dist="38100" dir="2700000" algn="tl">
                <a:srgbClr val="000000">
                  <a:alpha val="43137"/>
                </a:srgbClr>
              </a:outerShdw>
            </a:effectLst>
          </a:endParaRPr>
        </a:p>
        <a:p>
          <a:pPr>
            <a:buFont typeface="+mj-lt"/>
            <a:buAutoNum type="arabicPeriod"/>
          </a:pPr>
          <a:endParaRPr lang="en-US" b="1" i="0" dirty="0">
            <a:effectLst>
              <a:outerShdw blurRad="38100" dist="38100" dir="2700000" algn="tl">
                <a:srgbClr val="000000">
                  <a:alpha val="43137"/>
                </a:srgbClr>
              </a:outerShdw>
            </a:effectLst>
          </a:endParaRPr>
        </a:p>
      </dgm:t>
    </dgm:pt>
    <dgm:pt modelId="{880AE174-4117-449A-8514-A20DA65F08D7}" type="parTrans" cxnId="{DF735A9B-6A55-416F-8731-3C19D7EA767F}">
      <dgm:prSet/>
      <dgm:spPr/>
      <dgm:t>
        <a:bodyPr/>
        <a:lstStyle/>
        <a:p>
          <a:endParaRPr lang="en-US"/>
        </a:p>
      </dgm:t>
    </dgm:pt>
    <dgm:pt modelId="{BA997452-1242-48D0-86BB-22DE1DF1F10E}" type="sibTrans" cxnId="{DF735A9B-6A55-416F-8731-3C19D7EA767F}">
      <dgm:prSet/>
      <dgm:spPr/>
      <dgm:t>
        <a:bodyPr/>
        <a:lstStyle/>
        <a:p>
          <a:endParaRPr lang="en-US"/>
        </a:p>
      </dgm:t>
    </dgm:pt>
    <dgm:pt modelId="{024478A9-367F-460F-A152-F95D59575C8C}">
      <dgm:prSet/>
      <dgm:spPr/>
      <dgm:t>
        <a:bodyPr/>
        <a:lstStyle/>
        <a:p>
          <a:endParaRPr lang="en-US" b="1" dirty="0">
            <a:effectLst>
              <a:outerShdw blurRad="38100" dist="38100" dir="2700000" algn="tl">
                <a:srgbClr val="000000">
                  <a:alpha val="43137"/>
                </a:srgbClr>
              </a:outerShdw>
            </a:effectLst>
          </a:endParaRPr>
        </a:p>
      </dgm:t>
    </dgm:pt>
    <dgm:pt modelId="{95F2F3D4-0464-4092-AD0B-3364B69FAD2B}" type="sibTrans" cxnId="{12D8B2E1-A3F5-4B7A-88F6-965A188F1DEE}">
      <dgm:prSet/>
      <dgm:spPr/>
      <dgm:t>
        <a:bodyPr/>
        <a:lstStyle/>
        <a:p>
          <a:endParaRPr lang="en-US"/>
        </a:p>
      </dgm:t>
    </dgm:pt>
    <dgm:pt modelId="{5BEC7865-BE8E-42E1-8AB8-D3B6104E4FC3}" type="parTrans" cxnId="{12D8B2E1-A3F5-4B7A-88F6-965A188F1DEE}">
      <dgm:prSet/>
      <dgm:spPr/>
      <dgm:t>
        <a:bodyPr/>
        <a:lstStyle/>
        <a:p>
          <a:endParaRPr lang="en-US"/>
        </a:p>
      </dgm:t>
    </dgm:pt>
    <dgm:pt modelId="{B0E9792B-F8E4-4750-9B99-DCE2F73B33F3}" type="pres">
      <dgm:prSet presAssocID="{E68686D5-351B-4001-9A53-3DAF4812B4C3}" presName="diagram" presStyleCnt="0">
        <dgm:presLayoutVars>
          <dgm:dir/>
          <dgm:resizeHandles val="exact"/>
        </dgm:presLayoutVars>
      </dgm:prSet>
      <dgm:spPr/>
      <dgm:t>
        <a:bodyPr/>
        <a:lstStyle/>
        <a:p>
          <a:endParaRPr lang="en-US"/>
        </a:p>
      </dgm:t>
    </dgm:pt>
    <dgm:pt modelId="{ABF5B357-B541-49C8-9777-C9F99415672A}" type="pres">
      <dgm:prSet presAssocID="{024478A9-367F-460F-A152-F95D59575C8C}" presName="node" presStyleLbl="node1" presStyleIdx="0" presStyleCnt="4">
        <dgm:presLayoutVars>
          <dgm:bulletEnabled val="1"/>
        </dgm:presLayoutVars>
      </dgm:prSet>
      <dgm:spPr/>
      <dgm:t>
        <a:bodyPr/>
        <a:lstStyle/>
        <a:p>
          <a:endParaRPr lang="en-US"/>
        </a:p>
      </dgm:t>
    </dgm:pt>
    <dgm:pt modelId="{C20CA917-E9C6-49F8-A13E-BF78F82562CC}" type="pres">
      <dgm:prSet presAssocID="{95F2F3D4-0464-4092-AD0B-3364B69FAD2B}" presName="sibTrans" presStyleCnt="0"/>
      <dgm:spPr/>
    </dgm:pt>
    <dgm:pt modelId="{44C2D055-DCEF-4D24-A9AE-E11B906428F4}" type="pres">
      <dgm:prSet presAssocID="{07D68C43-56C8-41A1-93D0-A53DBBD75C08}" presName="node" presStyleLbl="node1" presStyleIdx="1" presStyleCnt="4" custScaleX="95185" custScaleY="94786">
        <dgm:presLayoutVars>
          <dgm:bulletEnabled val="1"/>
        </dgm:presLayoutVars>
      </dgm:prSet>
      <dgm:spPr/>
      <dgm:t>
        <a:bodyPr/>
        <a:lstStyle/>
        <a:p>
          <a:endParaRPr lang="en-US"/>
        </a:p>
      </dgm:t>
    </dgm:pt>
    <dgm:pt modelId="{2F62A4EB-9EA9-479E-A31A-D7F3F209283D}" type="pres">
      <dgm:prSet presAssocID="{BA997452-1242-48D0-86BB-22DE1DF1F10E}" presName="sibTrans" presStyleCnt="0"/>
      <dgm:spPr/>
    </dgm:pt>
    <dgm:pt modelId="{D0DC2AB5-CBD7-441B-9592-E4334409A816}" type="pres">
      <dgm:prSet presAssocID="{8F883EE4-E911-4B97-B55A-15423C3F65E8}" presName="node" presStyleLbl="node1" presStyleIdx="2" presStyleCnt="4">
        <dgm:presLayoutVars>
          <dgm:bulletEnabled val="1"/>
        </dgm:presLayoutVars>
      </dgm:prSet>
      <dgm:spPr/>
      <dgm:t>
        <a:bodyPr/>
        <a:lstStyle/>
        <a:p>
          <a:endParaRPr lang="en-US"/>
        </a:p>
      </dgm:t>
    </dgm:pt>
    <dgm:pt modelId="{3065EC76-EC70-4505-BBDD-FD06C2714671}" type="pres">
      <dgm:prSet presAssocID="{229F6B37-22E0-4845-A8F1-524A680E6A03}" presName="sibTrans" presStyleCnt="0"/>
      <dgm:spPr/>
    </dgm:pt>
    <dgm:pt modelId="{2A70024D-31A6-47A5-BE2B-EF1AF15E4749}" type="pres">
      <dgm:prSet presAssocID="{E7CB5006-C46B-43FB-A88A-092D71168B84}" presName="node" presStyleLbl="node1" presStyleIdx="3" presStyleCnt="4" custScaleX="201335">
        <dgm:presLayoutVars>
          <dgm:bulletEnabled val="1"/>
        </dgm:presLayoutVars>
      </dgm:prSet>
      <dgm:spPr/>
      <dgm:t>
        <a:bodyPr/>
        <a:lstStyle/>
        <a:p>
          <a:endParaRPr lang="en-US"/>
        </a:p>
      </dgm:t>
    </dgm:pt>
  </dgm:ptLst>
  <dgm:cxnLst>
    <dgm:cxn modelId="{E571BC27-E8F7-4208-9E53-B1E6B0712051}" type="presOf" srcId="{E7CB5006-C46B-43FB-A88A-092D71168B84}" destId="{2A70024D-31A6-47A5-BE2B-EF1AF15E4749}" srcOrd="0" destOrd="0" presId="urn:microsoft.com/office/officeart/2005/8/layout/default"/>
    <dgm:cxn modelId="{48425DC9-C7B5-46C6-827F-E32829EEF6C3}" type="presOf" srcId="{E68686D5-351B-4001-9A53-3DAF4812B4C3}" destId="{B0E9792B-F8E4-4750-9B99-DCE2F73B33F3}" srcOrd="0" destOrd="0" presId="urn:microsoft.com/office/officeart/2005/8/layout/default"/>
    <dgm:cxn modelId="{C3C6BACF-7C45-4D4D-B9EB-38DF116704EC}" srcId="{E68686D5-351B-4001-9A53-3DAF4812B4C3}" destId="{E7CB5006-C46B-43FB-A88A-092D71168B84}" srcOrd="3" destOrd="0" parTransId="{F1A5B226-4F21-4589-86F1-71A5E9F90F7F}" sibTransId="{E5560EFE-B39D-4B03-B49D-2ABB1CDF9820}"/>
    <dgm:cxn modelId="{D422260F-4E0D-479B-9D59-BE5BC85208C9}" type="presOf" srcId="{8F883EE4-E911-4B97-B55A-15423C3F65E8}" destId="{D0DC2AB5-CBD7-441B-9592-E4334409A816}" srcOrd="0" destOrd="0" presId="urn:microsoft.com/office/officeart/2005/8/layout/default"/>
    <dgm:cxn modelId="{B73E9A78-8F25-4D0D-8B77-92A0D2C65789}" type="presOf" srcId="{07D68C43-56C8-41A1-93D0-A53DBBD75C08}" destId="{44C2D055-DCEF-4D24-A9AE-E11B906428F4}" srcOrd="0" destOrd="0" presId="urn:microsoft.com/office/officeart/2005/8/layout/default"/>
    <dgm:cxn modelId="{E7616B40-FFBD-4852-B380-DCF2CC729713}" type="presOf" srcId="{024478A9-367F-460F-A152-F95D59575C8C}" destId="{ABF5B357-B541-49C8-9777-C9F99415672A}" srcOrd="0" destOrd="0" presId="urn:microsoft.com/office/officeart/2005/8/layout/default"/>
    <dgm:cxn modelId="{1C6D5FAE-F47B-4DA6-B39F-52138216C4B2}" srcId="{E68686D5-351B-4001-9A53-3DAF4812B4C3}" destId="{8F883EE4-E911-4B97-B55A-15423C3F65E8}" srcOrd="2" destOrd="0" parTransId="{48FF3BA0-6890-40B4-A314-01BEA3C50A75}" sibTransId="{229F6B37-22E0-4845-A8F1-524A680E6A03}"/>
    <dgm:cxn modelId="{DF735A9B-6A55-416F-8731-3C19D7EA767F}" srcId="{E68686D5-351B-4001-9A53-3DAF4812B4C3}" destId="{07D68C43-56C8-41A1-93D0-A53DBBD75C08}" srcOrd="1" destOrd="0" parTransId="{880AE174-4117-449A-8514-A20DA65F08D7}" sibTransId="{BA997452-1242-48D0-86BB-22DE1DF1F10E}"/>
    <dgm:cxn modelId="{12D8B2E1-A3F5-4B7A-88F6-965A188F1DEE}" srcId="{E68686D5-351B-4001-9A53-3DAF4812B4C3}" destId="{024478A9-367F-460F-A152-F95D59575C8C}" srcOrd="0" destOrd="0" parTransId="{5BEC7865-BE8E-42E1-8AB8-D3B6104E4FC3}" sibTransId="{95F2F3D4-0464-4092-AD0B-3364B69FAD2B}"/>
    <dgm:cxn modelId="{4006324B-2FE5-4EA8-B88C-47EC1013E3E5}" type="presParOf" srcId="{B0E9792B-F8E4-4750-9B99-DCE2F73B33F3}" destId="{ABF5B357-B541-49C8-9777-C9F99415672A}" srcOrd="0" destOrd="0" presId="urn:microsoft.com/office/officeart/2005/8/layout/default"/>
    <dgm:cxn modelId="{E9452255-3C4D-4C64-8801-0E6D77A2B739}" type="presParOf" srcId="{B0E9792B-F8E4-4750-9B99-DCE2F73B33F3}" destId="{C20CA917-E9C6-49F8-A13E-BF78F82562CC}" srcOrd="1" destOrd="0" presId="urn:microsoft.com/office/officeart/2005/8/layout/default"/>
    <dgm:cxn modelId="{AEC8A217-54B4-44BF-819D-2DD13D84C2C6}" type="presParOf" srcId="{B0E9792B-F8E4-4750-9B99-DCE2F73B33F3}" destId="{44C2D055-DCEF-4D24-A9AE-E11B906428F4}" srcOrd="2" destOrd="0" presId="urn:microsoft.com/office/officeart/2005/8/layout/default"/>
    <dgm:cxn modelId="{DC9E0E38-0051-439D-B1BE-F8383C2564FE}" type="presParOf" srcId="{B0E9792B-F8E4-4750-9B99-DCE2F73B33F3}" destId="{2F62A4EB-9EA9-479E-A31A-D7F3F209283D}" srcOrd="3" destOrd="0" presId="urn:microsoft.com/office/officeart/2005/8/layout/default"/>
    <dgm:cxn modelId="{7E23FD2D-35BF-46FC-A1EF-C363B4C6A550}" type="presParOf" srcId="{B0E9792B-F8E4-4750-9B99-DCE2F73B33F3}" destId="{D0DC2AB5-CBD7-441B-9592-E4334409A816}" srcOrd="4" destOrd="0" presId="urn:microsoft.com/office/officeart/2005/8/layout/default"/>
    <dgm:cxn modelId="{D72E0EE3-4ADE-493B-B08E-DAD47C18352B}" type="presParOf" srcId="{B0E9792B-F8E4-4750-9B99-DCE2F73B33F3}" destId="{3065EC76-EC70-4505-BBDD-FD06C2714671}" srcOrd="5" destOrd="0" presId="urn:microsoft.com/office/officeart/2005/8/layout/default"/>
    <dgm:cxn modelId="{C1D07A31-5AEE-4234-8362-72892BB6C569}" type="presParOf" srcId="{B0E9792B-F8E4-4750-9B99-DCE2F73B33F3}" destId="{2A70024D-31A6-47A5-BE2B-EF1AF15E4749}" srcOrd="6"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5F7768D-224C-4E2A-B109-D8DF82B84E95}" type="doc">
      <dgm:prSet loTypeId="urn:microsoft.com/office/officeart/2016/7/layout/HexagonTimeline" loCatId="process" qsTypeId="urn:microsoft.com/office/officeart/2005/8/quickstyle/simple1" qsCatId="simple" csTypeId="urn:microsoft.com/office/officeart/2005/8/colors/accent1_2" csCatId="accent1" phldr="1"/>
      <dgm:spPr/>
      <dgm:t>
        <a:bodyPr/>
        <a:lstStyle/>
        <a:p>
          <a:endParaRPr lang="en-US"/>
        </a:p>
      </dgm:t>
    </dgm:pt>
    <dgm:pt modelId="{B78BA1F0-44D2-4173-B978-FBA08B8AB96B}">
      <dgm:prSet custT="1"/>
      <dgm:spPr/>
      <dgm:t>
        <a:bodyPr/>
        <a:lstStyle/>
        <a:p>
          <a:r>
            <a:rPr lang="en-US" sz="2400" b="1" dirty="0">
              <a:effectLst>
                <a:outerShdw blurRad="38100" dist="38100" dir="2700000" algn="tl">
                  <a:srgbClr val="000000">
                    <a:alpha val="43137"/>
                  </a:srgbClr>
                </a:outerShdw>
              </a:effectLst>
            </a:rPr>
            <a:t>2021</a:t>
          </a:r>
        </a:p>
      </dgm:t>
    </dgm:pt>
    <dgm:pt modelId="{EF623453-36C8-4859-AF86-80D27D676E19}" type="parTrans" cxnId="{A0D4241D-8543-41C8-81BC-BE9BFFA785C4}">
      <dgm:prSet/>
      <dgm:spPr/>
      <dgm:t>
        <a:bodyPr/>
        <a:lstStyle/>
        <a:p>
          <a:endParaRPr lang="en-US"/>
        </a:p>
      </dgm:t>
    </dgm:pt>
    <dgm:pt modelId="{BC0030D4-78B8-4445-90D4-FA66F5B5D900}" type="sibTrans" cxnId="{A0D4241D-8543-41C8-81BC-BE9BFFA785C4}">
      <dgm:prSet/>
      <dgm:spPr/>
      <dgm:t>
        <a:bodyPr/>
        <a:lstStyle/>
        <a:p>
          <a:endParaRPr lang="en-US"/>
        </a:p>
      </dgm:t>
    </dgm:pt>
    <dgm:pt modelId="{2D77F47B-5490-4D67-BEE5-5DE314884F58}">
      <dgm:prSet custT="1"/>
      <dgm:spPr/>
      <dgm:t>
        <a:bodyPr/>
        <a:lstStyle/>
        <a:p>
          <a:r>
            <a:rPr lang="en-US" sz="2000" b="1" dirty="0">
              <a:solidFill>
                <a:srgbClr val="002060"/>
              </a:solidFill>
            </a:rPr>
            <a:t>In 2021, the CCMC staff enjoyed over 4,300 </a:t>
          </a:r>
        </a:p>
        <a:p>
          <a:r>
            <a:rPr lang="en-US" sz="2000" b="1" dirty="0">
              <a:solidFill>
                <a:srgbClr val="002060"/>
              </a:solidFill>
            </a:rPr>
            <a:t>sessions in the electronic massage chairs</a:t>
          </a:r>
        </a:p>
      </dgm:t>
    </dgm:pt>
    <dgm:pt modelId="{6195E1E8-6E56-47B5-AD90-B6171E74AC74}" type="parTrans" cxnId="{706CC164-D0F9-4EEA-B4FF-3E411897DEB6}">
      <dgm:prSet/>
      <dgm:spPr/>
      <dgm:t>
        <a:bodyPr/>
        <a:lstStyle/>
        <a:p>
          <a:endParaRPr lang="en-US"/>
        </a:p>
      </dgm:t>
    </dgm:pt>
    <dgm:pt modelId="{9B729C17-8D44-4136-B1D2-BB0E4D66E619}" type="sibTrans" cxnId="{706CC164-D0F9-4EEA-B4FF-3E411897DEB6}">
      <dgm:prSet/>
      <dgm:spPr/>
      <dgm:t>
        <a:bodyPr/>
        <a:lstStyle/>
        <a:p>
          <a:endParaRPr lang="en-US"/>
        </a:p>
      </dgm:t>
    </dgm:pt>
    <dgm:pt modelId="{B1777E88-199B-47A1-B360-7BE92CCABEA2}">
      <dgm:prSet custT="1"/>
      <dgm:spPr/>
      <dgm:t>
        <a:bodyPr/>
        <a:lstStyle/>
        <a:p>
          <a:r>
            <a:rPr lang="en-US" sz="2400" b="1" dirty="0">
              <a:effectLst>
                <a:outerShdw blurRad="38100" dist="38100" dir="2700000" algn="tl">
                  <a:srgbClr val="000000">
                    <a:alpha val="43137"/>
                  </a:srgbClr>
                </a:outerShdw>
              </a:effectLst>
            </a:rPr>
            <a:t>2022</a:t>
          </a:r>
        </a:p>
      </dgm:t>
    </dgm:pt>
    <dgm:pt modelId="{3C7B01A2-EE64-457F-8A67-09B42C29994E}" type="parTrans" cxnId="{6DA65484-C833-415B-9245-BC9C3E930390}">
      <dgm:prSet/>
      <dgm:spPr/>
      <dgm:t>
        <a:bodyPr/>
        <a:lstStyle/>
        <a:p>
          <a:endParaRPr lang="en-US"/>
        </a:p>
      </dgm:t>
    </dgm:pt>
    <dgm:pt modelId="{2ECFE1A4-D982-4C37-AD27-3A29FF0DA264}" type="sibTrans" cxnId="{6DA65484-C833-415B-9245-BC9C3E930390}">
      <dgm:prSet/>
      <dgm:spPr/>
      <dgm:t>
        <a:bodyPr/>
        <a:lstStyle/>
        <a:p>
          <a:endParaRPr lang="en-US"/>
        </a:p>
      </dgm:t>
    </dgm:pt>
    <dgm:pt modelId="{F4EFD763-8BA2-443D-82E2-4158165E4FB4}">
      <dgm:prSet custT="1"/>
      <dgm:spPr/>
      <dgm:t>
        <a:bodyPr/>
        <a:lstStyle/>
        <a:p>
          <a:r>
            <a:rPr lang="en-US" sz="2000" b="1" dirty="0">
              <a:solidFill>
                <a:srgbClr val="002060"/>
              </a:solidFill>
              <a:effectLst/>
            </a:rPr>
            <a:t>In 2022  the staff enjoyed over 3,800 sessions                        in from January to September. </a:t>
          </a:r>
        </a:p>
        <a:p>
          <a:r>
            <a:rPr lang="en-US" sz="2000" b="1" dirty="0">
              <a:solidFill>
                <a:srgbClr val="002060"/>
              </a:solidFill>
              <a:effectLst/>
            </a:rPr>
            <a:t>Recharge Room closed in September/Used for RSV Surge Space</a:t>
          </a:r>
        </a:p>
      </dgm:t>
    </dgm:pt>
    <dgm:pt modelId="{2F684F6A-87B8-4E26-A207-BF4A8A09C0B6}" type="parTrans" cxnId="{FBD0AECB-D437-4640-B4AE-5B1A7B085E22}">
      <dgm:prSet/>
      <dgm:spPr/>
      <dgm:t>
        <a:bodyPr/>
        <a:lstStyle/>
        <a:p>
          <a:endParaRPr lang="en-US"/>
        </a:p>
      </dgm:t>
    </dgm:pt>
    <dgm:pt modelId="{7E048558-6B4E-43F2-B7B0-65650522F8A5}" type="sibTrans" cxnId="{FBD0AECB-D437-4640-B4AE-5B1A7B085E22}">
      <dgm:prSet/>
      <dgm:spPr/>
      <dgm:t>
        <a:bodyPr/>
        <a:lstStyle/>
        <a:p>
          <a:endParaRPr lang="en-US"/>
        </a:p>
      </dgm:t>
    </dgm:pt>
    <dgm:pt modelId="{4F4739E1-0904-4EE0-B130-BB0B1F05E578}" type="pres">
      <dgm:prSet presAssocID="{B5F7768D-224C-4E2A-B109-D8DF82B84E95}" presName="Name0" presStyleCnt="0">
        <dgm:presLayoutVars>
          <dgm:chMax/>
          <dgm:chPref/>
          <dgm:animLvl val="lvl"/>
        </dgm:presLayoutVars>
      </dgm:prSet>
      <dgm:spPr/>
      <dgm:t>
        <a:bodyPr/>
        <a:lstStyle/>
        <a:p>
          <a:endParaRPr lang="en-US"/>
        </a:p>
      </dgm:t>
    </dgm:pt>
    <dgm:pt modelId="{DD3A156E-8310-437B-BDF7-8ED2EE2D29D9}" type="pres">
      <dgm:prSet presAssocID="{B78BA1F0-44D2-4173-B978-FBA08B8AB96B}" presName="composite" presStyleCnt="0"/>
      <dgm:spPr/>
    </dgm:pt>
    <dgm:pt modelId="{71A7E4EC-06AC-4170-8050-362478AB8323}" type="pres">
      <dgm:prSet presAssocID="{B78BA1F0-44D2-4173-B978-FBA08B8AB96B}" presName="Parent1" presStyleLbl="alignNode1" presStyleIdx="0" presStyleCnt="2" custScaleY="145386">
        <dgm:presLayoutVars>
          <dgm:chMax val="1"/>
          <dgm:chPref val="1"/>
          <dgm:bulletEnabled val="1"/>
        </dgm:presLayoutVars>
      </dgm:prSet>
      <dgm:spPr/>
      <dgm:t>
        <a:bodyPr/>
        <a:lstStyle/>
        <a:p>
          <a:endParaRPr lang="en-US"/>
        </a:p>
      </dgm:t>
    </dgm:pt>
    <dgm:pt modelId="{8EB4FF08-21B0-4A0C-91EC-F70A9C227739}" type="pres">
      <dgm:prSet presAssocID="{B78BA1F0-44D2-4173-B978-FBA08B8AB96B}" presName="Childtext1" presStyleLbl="revTx" presStyleIdx="0" presStyleCnt="2">
        <dgm:presLayoutVars>
          <dgm:chMax val="0"/>
          <dgm:chPref val="0"/>
          <dgm:bulletEnabled/>
        </dgm:presLayoutVars>
      </dgm:prSet>
      <dgm:spPr/>
      <dgm:t>
        <a:bodyPr/>
        <a:lstStyle/>
        <a:p>
          <a:endParaRPr lang="en-US"/>
        </a:p>
      </dgm:t>
    </dgm:pt>
    <dgm:pt modelId="{146F276F-2175-4727-AB89-8C957AB2D43A}" type="pres">
      <dgm:prSet presAssocID="{B78BA1F0-44D2-4173-B978-FBA08B8AB96B}" presName="ConnectLine" presStyleLbl="sibTrans1D1" presStyleIdx="0" presStyleCnt="2"/>
      <dgm:spPr>
        <a:noFill/>
        <a:ln w="12700" cap="flat" cmpd="sng" algn="ctr">
          <a:solidFill>
            <a:schemeClr val="accent1">
              <a:hueOff val="0"/>
              <a:satOff val="0"/>
              <a:lumOff val="0"/>
              <a:alphaOff val="0"/>
            </a:schemeClr>
          </a:solidFill>
          <a:prstDash val="dash"/>
          <a:miter lim="800000"/>
        </a:ln>
        <a:effectLst/>
      </dgm:spPr>
    </dgm:pt>
    <dgm:pt modelId="{4FC8C228-9D71-43C3-B79F-4206652F3EE2}" type="pres">
      <dgm:prSet presAssocID="{B78BA1F0-44D2-4173-B978-FBA08B8AB96B}" presName="ConnectLineEnd" presStyleLbl="node1" presStyleIdx="0" presStyleCnt="2"/>
      <dgm:spPr/>
    </dgm:pt>
    <dgm:pt modelId="{1B36F149-425E-4A30-A8D3-D1EDD022D287}" type="pres">
      <dgm:prSet presAssocID="{B78BA1F0-44D2-4173-B978-FBA08B8AB96B}" presName="EmptyPane" presStyleCnt="0"/>
      <dgm:spPr/>
    </dgm:pt>
    <dgm:pt modelId="{EE6A24ED-F064-4BD4-91E2-ED3A5A8A79E8}" type="pres">
      <dgm:prSet presAssocID="{BC0030D4-78B8-4445-90D4-FA66F5B5D900}" presName="spaceBetweenRectangles" presStyleLbl="fgAcc1" presStyleIdx="0" presStyleCnt="1"/>
      <dgm:spPr/>
    </dgm:pt>
    <dgm:pt modelId="{47B24D1D-C6DD-404B-9D77-E19C46A73BA2}" type="pres">
      <dgm:prSet presAssocID="{B1777E88-199B-47A1-B360-7BE92CCABEA2}" presName="composite" presStyleCnt="0"/>
      <dgm:spPr/>
    </dgm:pt>
    <dgm:pt modelId="{77FF3EE9-D5B4-4B26-9C7F-98EDB5EC97FE}" type="pres">
      <dgm:prSet presAssocID="{B1777E88-199B-47A1-B360-7BE92CCABEA2}" presName="Parent1" presStyleLbl="alignNode1" presStyleIdx="1" presStyleCnt="2" custScaleX="138608" custScaleY="134523">
        <dgm:presLayoutVars>
          <dgm:chMax val="1"/>
          <dgm:chPref val="1"/>
          <dgm:bulletEnabled val="1"/>
        </dgm:presLayoutVars>
      </dgm:prSet>
      <dgm:spPr/>
      <dgm:t>
        <a:bodyPr/>
        <a:lstStyle/>
        <a:p>
          <a:endParaRPr lang="en-US"/>
        </a:p>
      </dgm:t>
    </dgm:pt>
    <dgm:pt modelId="{295FB5A3-EC23-4207-AC86-AE8948467277}" type="pres">
      <dgm:prSet presAssocID="{B1777E88-199B-47A1-B360-7BE92CCABEA2}" presName="Childtext1" presStyleLbl="revTx" presStyleIdx="1" presStyleCnt="2">
        <dgm:presLayoutVars>
          <dgm:chMax val="0"/>
          <dgm:chPref val="0"/>
          <dgm:bulletEnabled/>
        </dgm:presLayoutVars>
      </dgm:prSet>
      <dgm:spPr/>
      <dgm:t>
        <a:bodyPr/>
        <a:lstStyle/>
        <a:p>
          <a:endParaRPr lang="en-US"/>
        </a:p>
      </dgm:t>
    </dgm:pt>
    <dgm:pt modelId="{7DDCD89B-3940-48F4-8531-A48C0A442FC2}" type="pres">
      <dgm:prSet presAssocID="{B1777E88-199B-47A1-B360-7BE92CCABEA2}" presName="ConnectLine" presStyleLbl="sibTrans1D1" presStyleIdx="1" presStyleCnt="2"/>
      <dgm:spPr>
        <a:noFill/>
        <a:ln w="12700" cap="flat" cmpd="sng" algn="ctr">
          <a:solidFill>
            <a:schemeClr val="accent1">
              <a:hueOff val="0"/>
              <a:satOff val="0"/>
              <a:lumOff val="0"/>
              <a:alphaOff val="0"/>
            </a:schemeClr>
          </a:solidFill>
          <a:prstDash val="dash"/>
          <a:miter lim="800000"/>
        </a:ln>
        <a:effectLst/>
      </dgm:spPr>
    </dgm:pt>
    <dgm:pt modelId="{50D7B6B2-3069-45B7-A424-87C4C888A457}" type="pres">
      <dgm:prSet presAssocID="{B1777E88-199B-47A1-B360-7BE92CCABEA2}" presName="ConnectLineEnd" presStyleLbl="node1" presStyleIdx="1" presStyleCnt="2"/>
      <dgm:spPr/>
    </dgm:pt>
    <dgm:pt modelId="{04C1AAEB-01C4-4A03-A792-13EA8FB9AFAE}" type="pres">
      <dgm:prSet presAssocID="{B1777E88-199B-47A1-B360-7BE92CCABEA2}" presName="EmptyPane" presStyleCnt="0"/>
      <dgm:spPr/>
    </dgm:pt>
  </dgm:ptLst>
  <dgm:cxnLst>
    <dgm:cxn modelId="{1D2EE4F8-E0FE-4741-9124-7EF2ACA6D0BE}" type="presOf" srcId="{B78BA1F0-44D2-4173-B978-FBA08B8AB96B}" destId="{71A7E4EC-06AC-4170-8050-362478AB8323}" srcOrd="0" destOrd="0" presId="urn:microsoft.com/office/officeart/2016/7/layout/HexagonTimeline"/>
    <dgm:cxn modelId="{E117E618-31B3-4D43-8FA3-017B62DD3240}" type="presOf" srcId="{B5F7768D-224C-4E2A-B109-D8DF82B84E95}" destId="{4F4739E1-0904-4EE0-B130-BB0B1F05E578}" srcOrd="0" destOrd="0" presId="urn:microsoft.com/office/officeart/2016/7/layout/HexagonTimeline"/>
    <dgm:cxn modelId="{FBD0AECB-D437-4640-B4AE-5B1A7B085E22}" srcId="{B1777E88-199B-47A1-B360-7BE92CCABEA2}" destId="{F4EFD763-8BA2-443D-82E2-4158165E4FB4}" srcOrd="0" destOrd="0" parTransId="{2F684F6A-87B8-4E26-A207-BF4A8A09C0B6}" sibTransId="{7E048558-6B4E-43F2-B7B0-65650522F8A5}"/>
    <dgm:cxn modelId="{6DA65484-C833-415B-9245-BC9C3E930390}" srcId="{B5F7768D-224C-4E2A-B109-D8DF82B84E95}" destId="{B1777E88-199B-47A1-B360-7BE92CCABEA2}" srcOrd="1" destOrd="0" parTransId="{3C7B01A2-EE64-457F-8A67-09B42C29994E}" sibTransId="{2ECFE1A4-D982-4C37-AD27-3A29FF0DA264}"/>
    <dgm:cxn modelId="{E0A17265-5EC3-41D9-A1D7-F1E9124A1091}" type="presOf" srcId="{F4EFD763-8BA2-443D-82E2-4158165E4FB4}" destId="{295FB5A3-EC23-4207-AC86-AE8948467277}" srcOrd="0" destOrd="0" presId="urn:microsoft.com/office/officeart/2016/7/layout/HexagonTimeline"/>
    <dgm:cxn modelId="{5D394AD3-4973-4F8F-90F1-0EEAC46B16B1}" type="presOf" srcId="{B1777E88-199B-47A1-B360-7BE92CCABEA2}" destId="{77FF3EE9-D5B4-4B26-9C7F-98EDB5EC97FE}" srcOrd="0" destOrd="0" presId="urn:microsoft.com/office/officeart/2016/7/layout/HexagonTimeline"/>
    <dgm:cxn modelId="{706CC164-D0F9-4EEA-B4FF-3E411897DEB6}" srcId="{B78BA1F0-44D2-4173-B978-FBA08B8AB96B}" destId="{2D77F47B-5490-4D67-BEE5-5DE314884F58}" srcOrd="0" destOrd="0" parTransId="{6195E1E8-6E56-47B5-AD90-B6171E74AC74}" sibTransId="{9B729C17-8D44-4136-B1D2-BB0E4D66E619}"/>
    <dgm:cxn modelId="{4FB9BD2A-A889-461D-99A8-BA00F80B9262}" type="presOf" srcId="{2D77F47B-5490-4D67-BEE5-5DE314884F58}" destId="{8EB4FF08-21B0-4A0C-91EC-F70A9C227739}" srcOrd="0" destOrd="0" presId="urn:microsoft.com/office/officeart/2016/7/layout/HexagonTimeline"/>
    <dgm:cxn modelId="{A0D4241D-8543-41C8-81BC-BE9BFFA785C4}" srcId="{B5F7768D-224C-4E2A-B109-D8DF82B84E95}" destId="{B78BA1F0-44D2-4173-B978-FBA08B8AB96B}" srcOrd="0" destOrd="0" parTransId="{EF623453-36C8-4859-AF86-80D27D676E19}" sibTransId="{BC0030D4-78B8-4445-90D4-FA66F5B5D900}"/>
    <dgm:cxn modelId="{2928CFD0-AB57-469C-A072-AD39CFA9F85A}" type="presParOf" srcId="{4F4739E1-0904-4EE0-B130-BB0B1F05E578}" destId="{DD3A156E-8310-437B-BDF7-8ED2EE2D29D9}" srcOrd="0" destOrd="0" presId="urn:microsoft.com/office/officeart/2016/7/layout/HexagonTimeline"/>
    <dgm:cxn modelId="{52FCE281-AE07-48ED-BE37-EA051E1C56BF}" type="presParOf" srcId="{DD3A156E-8310-437B-BDF7-8ED2EE2D29D9}" destId="{71A7E4EC-06AC-4170-8050-362478AB8323}" srcOrd="0" destOrd="0" presId="urn:microsoft.com/office/officeart/2016/7/layout/HexagonTimeline"/>
    <dgm:cxn modelId="{29C5467E-AEDD-4233-AD06-A2CA1BBBB94D}" type="presParOf" srcId="{DD3A156E-8310-437B-BDF7-8ED2EE2D29D9}" destId="{8EB4FF08-21B0-4A0C-91EC-F70A9C227739}" srcOrd="1" destOrd="0" presId="urn:microsoft.com/office/officeart/2016/7/layout/HexagonTimeline"/>
    <dgm:cxn modelId="{0055F7DD-0179-4E80-8F5F-82CD3988080A}" type="presParOf" srcId="{DD3A156E-8310-437B-BDF7-8ED2EE2D29D9}" destId="{146F276F-2175-4727-AB89-8C957AB2D43A}" srcOrd="2" destOrd="0" presId="urn:microsoft.com/office/officeart/2016/7/layout/HexagonTimeline"/>
    <dgm:cxn modelId="{806430BF-38C1-4C09-8BCC-9A921338CB08}" type="presParOf" srcId="{DD3A156E-8310-437B-BDF7-8ED2EE2D29D9}" destId="{4FC8C228-9D71-43C3-B79F-4206652F3EE2}" srcOrd="3" destOrd="0" presId="urn:microsoft.com/office/officeart/2016/7/layout/HexagonTimeline"/>
    <dgm:cxn modelId="{22CC16D9-A04E-4FB6-BEBB-47B5E361C74D}" type="presParOf" srcId="{DD3A156E-8310-437B-BDF7-8ED2EE2D29D9}" destId="{1B36F149-425E-4A30-A8D3-D1EDD022D287}" srcOrd="4" destOrd="0" presId="urn:microsoft.com/office/officeart/2016/7/layout/HexagonTimeline"/>
    <dgm:cxn modelId="{D20AD52A-1E60-48B8-B053-AE5C5A682CEA}" type="presParOf" srcId="{4F4739E1-0904-4EE0-B130-BB0B1F05E578}" destId="{EE6A24ED-F064-4BD4-91E2-ED3A5A8A79E8}" srcOrd="1" destOrd="0" presId="urn:microsoft.com/office/officeart/2016/7/layout/HexagonTimeline"/>
    <dgm:cxn modelId="{5546E516-AABA-44D4-8D6E-FEB82E33F37E}" type="presParOf" srcId="{4F4739E1-0904-4EE0-B130-BB0B1F05E578}" destId="{47B24D1D-C6DD-404B-9D77-E19C46A73BA2}" srcOrd="2" destOrd="0" presId="urn:microsoft.com/office/officeart/2016/7/layout/HexagonTimeline"/>
    <dgm:cxn modelId="{FDE59BC8-AB33-4806-92D1-C0AD1FA99E91}" type="presParOf" srcId="{47B24D1D-C6DD-404B-9D77-E19C46A73BA2}" destId="{77FF3EE9-D5B4-4B26-9C7F-98EDB5EC97FE}" srcOrd="0" destOrd="0" presId="urn:microsoft.com/office/officeart/2016/7/layout/HexagonTimeline"/>
    <dgm:cxn modelId="{2726EC65-FE1C-44E1-AE33-F38EC2B0ED8A}" type="presParOf" srcId="{47B24D1D-C6DD-404B-9D77-E19C46A73BA2}" destId="{295FB5A3-EC23-4207-AC86-AE8948467277}" srcOrd="1" destOrd="0" presId="urn:microsoft.com/office/officeart/2016/7/layout/HexagonTimeline"/>
    <dgm:cxn modelId="{4EA81913-90C5-4CAA-B66A-B18481142EDE}" type="presParOf" srcId="{47B24D1D-C6DD-404B-9D77-E19C46A73BA2}" destId="{7DDCD89B-3940-48F4-8531-A48C0A442FC2}" srcOrd="2" destOrd="0" presId="urn:microsoft.com/office/officeart/2016/7/layout/HexagonTimeline"/>
    <dgm:cxn modelId="{E247AA33-CB7A-423D-B44D-2211E6120E2C}" type="presParOf" srcId="{47B24D1D-C6DD-404B-9D77-E19C46A73BA2}" destId="{50D7B6B2-3069-45B7-A424-87C4C888A457}" srcOrd="3" destOrd="0" presId="urn:microsoft.com/office/officeart/2016/7/layout/HexagonTimeline"/>
    <dgm:cxn modelId="{A34E9548-E5FD-4E3F-982D-0D941EFD0E0D}" type="presParOf" srcId="{47B24D1D-C6DD-404B-9D77-E19C46A73BA2}" destId="{04C1AAEB-01C4-4A03-A792-13EA8FB9AFAE}" srcOrd="4" destOrd="0" presId="urn:microsoft.com/office/officeart/2016/7/layout/Hexago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F8912DE-99EA-419C-BFCD-B5AD46DF2194}" type="doc">
      <dgm:prSet loTypeId="urn:microsoft.com/office/officeart/2005/8/layout/process4" loCatId="process" qsTypeId="urn:microsoft.com/office/officeart/2005/8/quickstyle/3d2" qsCatId="3D" csTypeId="urn:microsoft.com/office/officeart/2005/8/colors/colorful1" csCatId="colorful" phldr="1"/>
      <dgm:spPr/>
      <dgm:t>
        <a:bodyPr/>
        <a:lstStyle/>
        <a:p>
          <a:endParaRPr lang="en-US"/>
        </a:p>
      </dgm:t>
    </dgm:pt>
    <dgm:pt modelId="{3AA0DFE6-1BA6-4FFB-9C39-CA7D742496FE}">
      <dgm:prSet custT="1"/>
      <dgm:spPr/>
      <dgm:t>
        <a:bodyPr/>
        <a:lstStyle/>
        <a:p>
          <a:r>
            <a:rPr lang="en-US" sz="2400" b="1" dirty="0">
              <a:effectLst>
                <a:outerShdw blurRad="38100" dist="38100" dir="2700000" algn="tl">
                  <a:srgbClr val="000000">
                    <a:alpha val="43137"/>
                  </a:srgbClr>
                </a:outerShdw>
              </a:effectLst>
            </a:rPr>
            <a:t>155 family caregivers participated in the research</a:t>
          </a:r>
          <a:endParaRPr lang="en-US" sz="2400" dirty="0">
            <a:effectLst>
              <a:outerShdw blurRad="38100" dist="38100" dir="2700000" algn="tl">
                <a:srgbClr val="000000">
                  <a:alpha val="43137"/>
                </a:srgbClr>
              </a:outerShdw>
            </a:effectLst>
          </a:endParaRPr>
        </a:p>
      </dgm:t>
    </dgm:pt>
    <dgm:pt modelId="{2CE74578-7DB9-40BF-B6A5-6C07375F8DE9}" type="parTrans" cxnId="{DA36D970-1374-4561-9ACF-6632DAAA826B}">
      <dgm:prSet/>
      <dgm:spPr/>
      <dgm:t>
        <a:bodyPr/>
        <a:lstStyle/>
        <a:p>
          <a:endParaRPr lang="en-US"/>
        </a:p>
      </dgm:t>
    </dgm:pt>
    <dgm:pt modelId="{C9F4AFFE-7117-4047-B74A-107C1AD5ACD4}" type="sibTrans" cxnId="{DA36D970-1374-4561-9ACF-6632DAAA826B}">
      <dgm:prSet/>
      <dgm:spPr/>
      <dgm:t>
        <a:bodyPr/>
        <a:lstStyle/>
        <a:p>
          <a:endParaRPr lang="en-US"/>
        </a:p>
      </dgm:t>
    </dgm:pt>
    <dgm:pt modelId="{97DAE46D-ED97-483D-8DDF-0308ECBEBDD3}">
      <dgm:prSet custT="1"/>
      <dgm:spPr/>
      <dgm:t>
        <a:bodyPr/>
        <a:lstStyle/>
        <a:p>
          <a:r>
            <a:rPr lang="en-US" sz="2400" b="1" dirty="0">
              <a:effectLst>
                <a:outerShdw blurRad="38100" dist="38100" dir="2700000" algn="tl">
                  <a:srgbClr val="000000">
                    <a:alpha val="43137"/>
                  </a:srgbClr>
                </a:outerShdw>
              </a:effectLst>
            </a:rPr>
            <a:t>Perceived stress level Stress level measured using a Likert scale 0-10 </a:t>
          </a:r>
          <a:endParaRPr lang="en-US" sz="2400" dirty="0">
            <a:effectLst>
              <a:outerShdw blurRad="38100" dist="38100" dir="2700000" algn="tl">
                <a:srgbClr val="000000">
                  <a:alpha val="43137"/>
                </a:srgbClr>
              </a:outerShdw>
            </a:effectLst>
          </a:endParaRPr>
        </a:p>
      </dgm:t>
    </dgm:pt>
    <dgm:pt modelId="{A2213273-75D2-433F-BFA8-F3ED238983AD}" type="parTrans" cxnId="{CF6DE863-E99E-4D32-A707-411268A47DEC}">
      <dgm:prSet/>
      <dgm:spPr/>
      <dgm:t>
        <a:bodyPr/>
        <a:lstStyle/>
        <a:p>
          <a:endParaRPr lang="en-US"/>
        </a:p>
      </dgm:t>
    </dgm:pt>
    <dgm:pt modelId="{AD3AB90E-B8DD-477E-AF27-DDB006438E48}" type="sibTrans" cxnId="{CF6DE863-E99E-4D32-A707-411268A47DEC}">
      <dgm:prSet/>
      <dgm:spPr/>
      <dgm:t>
        <a:bodyPr/>
        <a:lstStyle/>
        <a:p>
          <a:endParaRPr lang="en-US"/>
        </a:p>
      </dgm:t>
    </dgm:pt>
    <dgm:pt modelId="{077A5AE3-2244-49E1-B9E3-D62B4C060E97}">
      <dgm:prSet custT="1"/>
      <dgm:spPr/>
      <dgm:t>
        <a:bodyPr/>
        <a:lstStyle/>
        <a:p>
          <a:r>
            <a:rPr lang="en-US" sz="2400" b="1" dirty="0">
              <a:effectLst>
                <a:outerShdw blurRad="38100" dist="38100" dir="2700000" algn="tl">
                  <a:srgbClr val="000000">
                    <a:alpha val="43137"/>
                  </a:srgbClr>
                </a:outerShdw>
              </a:effectLst>
            </a:rPr>
            <a:t>154  participants reported a pre-session perceived stress level of 5 or greater</a:t>
          </a:r>
          <a:endParaRPr lang="en-US" sz="2400" dirty="0">
            <a:effectLst>
              <a:outerShdw blurRad="38100" dist="38100" dir="2700000" algn="tl">
                <a:srgbClr val="000000">
                  <a:alpha val="43137"/>
                </a:srgbClr>
              </a:outerShdw>
            </a:effectLst>
          </a:endParaRPr>
        </a:p>
      </dgm:t>
    </dgm:pt>
    <dgm:pt modelId="{62483000-479E-4551-BA9A-FEC2B9553BAF}" type="parTrans" cxnId="{527E1B19-6AB4-4651-B6EC-90278C416BD9}">
      <dgm:prSet/>
      <dgm:spPr/>
      <dgm:t>
        <a:bodyPr/>
        <a:lstStyle/>
        <a:p>
          <a:endParaRPr lang="en-US"/>
        </a:p>
      </dgm:t>
    </dgm:pt>
    <dgm:pt modelId="{8297E0A0-7F06-4D7B-9739-EC205093737D}" type="sibTrans" cxnId="{527E1B19-6AB4-4651-B6EC-90278C416BD9}">
      <dgm:prSet/>
      <dgm:spPr/>
      <dgm:t>
        <a:bodyPr/>
        <a:lstStyle/>
        <a:p>
          <a:endParaRPr lang="en-US"/>
        </a:p>
      </dgm:t>
    </dgm:pt>
    <dgm:pt modelId="{956E6AF4-895C-4767-A70C-28522FCB3DD6}">
      <dgm:prSet custT="1"/>
      <dgm:spPr>
        <a:solidFill>
          <a:schemeClr val="accent1">
            <a:lumMod val="60000"/>
            <a:lumOff val="40000"/>
          </a:schemeClr>
        </a:solidFill>
      </dgm:spPr>
      <dgm:t>
        <a:bodyPr/>
        <a:lstStyle/>
        <a:p>
          <a:r>
            <a:rPr lang="en-US" sz="2400" b="1" dirty="0">
              <a:effectLst>
                <a:outerShdw blurRad="38100" dist="38100" dir="2700000" algn="tl">
                  <a:srgbClr val="000000">
                    <a:alpha val="43137"/>
                  </a:srgbClr>
                </a:outerShdw>
              </a:effectLst>
            </a:rPr>
            <a:t>131 of those surveyed scored their post-session perceived stress level as 5 or less</a:t>
          </a:r>
          <a:endParaRPr lang="en-US" sz="2400" dirty="0">
            <a:effectLst>
              <a:outerShdw blurRad="38100" dist="38100" dir="2700000" algn="tl">
                <a:srgbClr val="000000">
                  <a:alpha val="43137"/>
                </a:srgbClr>
              </a:outerShdw>
            </a:effectLst>
          </a:endParaRPr>
        </a:p>
      </dgm:t>
    </dgm:pt>
    <dgm:pt modelId="{8EC148FB-7466-4EFC-8AD8-4DB0F5D8AB69}" type="parTrans" cxnId="{A50DFC18-213D-46A4-BF69-8F3FD7DC2425}">
      <dgm:prSet/>
      <dgm:spPr/>
      <dgm:t>
        <a:bodyPr/>
        <a:lstStyle/>
        <a:p>
          <a:endParaRPr lang="en-US"/>
        </a:p>
      </dgm:t>
    </dgm:pt>
    <dgm:pt modelId="{E300A43A-A5EC-48EE-B8C3-12142E746920}" type="sibTrans" cxnId="{A50DFC18-213D-46A4-BF69-8F3FD7DC2425}">
      <dgm:prSet/>
      <dgm:spPr/>
      <dgm:t>
        <a:bodyPr/>
        <a:lstStyle/>
        <a:p>
          <a:endParaRPr lang="en-US"/>
        </a:p>
      </dgm:t>
    </dgm:pt>
    <dgm:pt modelId="{2D6244E8-3F11-41BE-AFEA-E1BB5D90E7D8}">
      <dgm:prSet custT="1"/>
      <dgm:spPr/>
      <dgm:t>
        <a:bodyPr/>
        <a:lstStyle/>
        <a:p>
          <a:r>
            <a:rPr lang="en-US" sz="1800" b="1" dirty="0">
              <a:effectLst>
                <a:outerShdw blurRad="38100" dist="38100" dir="2700000" algn="tl">
                  <a:srgbClr val="000000">
                    <a:alpha val="43137"/>
                  </a:srgbClr>
                </a:outerShdw>
              </a:effectLst>
            </a:rPr>
            <a:t>The average pre-session perceived stress level was 8.77 </a:t>
          </a:r>
        </a:p>
        <a:p>
          <a:r>
            <a:rPr lang="en-US" sz="1800" b="1" dirty="0">
              <a:effectLst>
                <a:outerShdw blurRad="38100" dist="38100" dir="2700000" algn="tl">
                  <a:srgbClr val="000000">
                    <a:alpha val="43137"/>
                  </a:srgbClr>
                </a:outerShdw>
              </a:effectLst>
            </a:rPr>
            <a:t>The average post-session perceived stress level was 3.31 </a:t>
          </a:r>
        </a:p>
        <a:p>
          <a:r>
            <a:rPr lang="en-US" sz="1800" b="1" dirty="0">
              <a:effectLst>
                <a:outerShdw blurRad="38100" dist="38100" dir="2700000" algn="tl">
                  <a:srgbClr val="000000">
                    <a:alpha val="43137"/>
                  </a:srgbClr>
                </a:outerShdw>
              </a:effectLst>
            </a:rPr>
            <a:t>On average, the family caregiver’s perceived stress level was reduced by an impressive 5.46 (62%) after they enjoyed just a 15-minute session in our electronic massage chair</a:t>
          </a:r>
          <a:endParaRPr lang="en-US" sz="1800" dirty="0">
            <a:effectLst>
              <a:outerShdw blurRad="38100" dist="38100" dir="2700000" algn="tl">
                <a:srgbClr val="000000">
                  <a:alpha val="43137"/>
                </a:srgbClr>
              </a:outerShdw>
            </a:effectLst>
          </a:endParaRPr>
        </a:p>
      </dgm:t>
    </dgm:pt>
    <dgm:pt modelId="{4A3C5ED4-7766-4BFB-8C73-B5690D5141ED}" type="parTrans" cxnId="{357B59C6-D816-44ED-90EC-002DCC42B4E8}">
      <dgm:prSet/>
      <dgm:spPr/>
      <dgm:t>
        <a:bodyPr/>
        <a:lstStyle/>
        <a:p>
          <a:endParaRPr lang="en-US"/>
        </a:p>
      </dgm:t>
    </dgm:pt>
    <dgm:pt modelId="{D067CEAB-FEDD-4E51-92B5-EE3E6E82E0EA}" type="sibTrans" cxnId="{357B59C6-D816-44ED-90EC-002DCC42B4E8}">
      <dgm:prSet/>
      <dgm:spPr/>
      <dgm:t>
        <a:bodyPr/>
        <a:lstStyle/>
        <a:p>
          <a:endParaRPr lang="en-US"/>
        </a:p>
      </dgm:t>
    </dgm:pt>
    <dgm:pt modelId="{FC845AAF-7DF0-4C0A-A72F-E727600FC50C}" type="pres">
      <dgm:prSet presAssocID="{EF8912DE-99EA-419C-BFCD-B5AD46DF2194}" presName="Name0" presStyleCnt="0">
        <dgm:presLayoutVars>
          <dgm:dir/>
          <dgm:animLvl val="lvl"/>
          <dgm:resizeHandles val="exact"/>
        </dgm:presLayoutVars>
      </dgm:prSet>
      <dgm:spPr/>
      <dgm:t>
        <a:bodyPr/>
        <a:lstStyle/>
        <a:p>
          <a:endParaRPr lang="en-US"/>
        </a:p>
      </dgm:t>
    </dgm:pt>
    <dgm:pt modelId="{E9BC4911-CD71-40CB-9199-E970EB4FD21C}" type="pres">
      <dgm:prSet presAssocID="{2D6244E8-3F11-41BE-AFEA-E1BB5D90E7D8}" presName="boxAndChildren" presStyleCnt="0"/>
      <dgm:spPr/>
    </dgm:pt>
    <dgm:pt modelId="{0698F4DE-A7E5-4247-9B6C-13F59450DC71}" type="pres">
      <dgm:prSet presAssocID="{2D6244E8-3F11-41BE-AFEA-E1BB5D90E7D8}" presName="parentTextBox" presStyleLbl="node1" presStyleIdx="0" presStyleCnt="5" custScaleY="204718"/>
      <dgm:spPr/>
      <dgm:t>
        <a:bodyPr/>
        <a:lstStyle/>
        <a:p>
          <a:endParaRPr lang="en-US"/>
        </a:p>
      </dgm:t>
    </dgm:pt>
    <dgm:pt modelId="{807E81CD-360E-4AF8-846B-14AAB1FA8144}" type="pres">
      <dgm:prSet presAssocID="{E300A43A-A5EC-48EE-B8C3-12142E746920}" presName="sp" presStyleCnt="0"/>
      <dgm:spPr/>
    </dgm:pt>
    <dgm:pt modelId="{07568D95-C4FD-4E8A-B3E6-20D60A93B649}" type="pres">
      <dgm:prSet presAssocID="{956E6AF4-895C-4767-A70C-28522FCB3DD6}" presName="arrowAndChildren" presStyleCnt="0"/>
      <dgm:spPr/>
    </dgm:pt>
    <dgm:pt modelId="{0D9E14B2-2705-4F4B-A140-D86E7CF607E9}" type="pres">
      <dgm:prSet presAssocID="{956E6AF4-895C-4767-A70C-28522FCB3DD6}" presName="parentTextArrow" presStyleLbl="node1" presStyleIdx="1" presStyleCnt="5"/>
      <dgm:spPr/>
      <dgm:t>
        <a:bodyPr/>
        <a:lstStyle/>
        <a:p>
          <a:endParaRPr lang="en-US"/>
        </a:p>
      </dgm:t>
    </dgm:pt>
    <dgm:pt modelId="{49F4694C-17BF-4CBA-968D-8D92F413EFE2}" type="pres">
      <dgm:prSet presAssocID="{8297E0A0-7F06-4D7B-9739-EC205093737D}" presName="sp" presStyleCnt="0"/>
      <dgm:spPr/>
    </dgm:pt>
    <dgm:pt modelId="{EE98000E-2526-435E-9A0E-119E0FC98B7E}" type="pres">
      <dgm:prSet presAssocID="{077A5AE3-2244-49E1-B9E3-D62B4C060E97}" presName="arrowAndChildren" presStyleCnt="0"/>
      <dgm:spPr/>
    </dgm:pt>
    <dgm:pt modelId="{6F8094BE-AEDA-46D1-B1D1-5E08F09107D4}" type="pres">
      <dgm:prSet presAssocID="{077A5AE3-2244-49E1-B9E3-D62B4C060E97}" presName="parentTextArrow" presStyleLbl="node1" presStyleIdx="2" presStyleCnt="5"/>
      <dgm:spPr/>
      <dgm:t>
        <a:bodyPr/>
        <a:lstStyle/>
        <a:p>
          <a:endParaRPr lang="en-US"/>
        </a:p>
      </dgm:t>
    </dgm:pt>
    <dgm:pt modelId="{6C90065F-04F3-4E44-8108-2FD8C1E20A87}" type="pres">
      <dgm:prSet presAssocID="{AD3AB90E-B8DD-477E-AF27-DDB006438E48}" presName="sp" presStyleCnt="0"/>
      <dgm:spPr/>
    </dgm:pt>
    <dgm:pt modelId="{20CCDD98-8937-4451-B926-C4A6B133A66A}" type="pres">
      <dgm:prSet presAssocID="{97DAE46D-ED97-483D-8DDF-0308ECBEBDD3}" presName="arrowAndChildren" presStyleCnt="0"/>
      <dgm:spPr/>
    </dgm:pt>
    <dgm:pt modelId="{4BEB8BD8-C3AC-4B30-A626-EBE75776BB62}" type="pres">
      <dgm:prSet presAssocID="{97DAE46D-ED97-483D-8DDF-0308ECBEBDD3}" presName="parentTextArrow" presStyleLbl="node1" presStyleIdx="3" presStyleCnt="5"/>
      <dgm:spPr/>
      <dgm:t>
        <a:bodyPr/>
        <a:lstStyle/>
        <a:p>
          <a:endParaRPr lang="en-US"/>
        </a:p>
      </dgm:t>
    </dgm:pt>
    <dgm:pt modelId="{405A3284-A40F-4CF1-A105-3A8F5305226F}" type="pres">
      <dgm:prSet presAssocID="{C9F4AFFE-7117-4047-B74A-107C1AD5ACD4}" presName="sp" presStyleCnt="0"/>
      <dgm:spPr/>
    </dgm:pt>
    <dgm:pt modelId="{C007DDE8-3943-4770-B1DF-8618F9373523}" type="pres">
      <dgm:prSet presAssocID="{3AA0DFE6-1BA6-4FFB-9C39-CA7D742496FE}" presName="arrowAndChildren" presStyleCnt="0"/>
      <dgm:spPr/>
    </dgm:pt>
    <dgm:pt modelId="{5169A9EA-35B2-4390-84D1-E1A39473A2B2}" type="pres">
      <dgm:prSet presAssocID="{3AA0DFE6-1BA6-4FFB-9C39-CA7D742496FE}" presName="parentTextArrow" presStyleLbl="node1" presStyleIdx="4" presStyleCnt="5"/>
      <dgm:spPr/>
      <dgm:t>
        <a:bodyPr/>
        <a:lstStyle/>
        <a:p>
          <a:endParaRPr lang="en-US"/>
        </a:p>
      </dgm:t>
    </dgm:pt>
  </dgm:ptLst>
  <dgm:cxnLst>
    <dgm:cxn modelId="{357B59C6-D816-44ED-90EC-002DCC42B4E8}" srcId="{EF8912DE-99EA-419C-BFCD-B5AD46DF2194}" destId="{2D6244E8-3F11-41BE-AFEA-E1BB5D90E7D8}" srcOrd="4" destOrd="0" parTransId="{4A3C5ED4-7766-4BFB-8C73-B5690D5141ED}" sibTransId="{D067CEAB-FEDD-4E51-92B5-EE3E6E82E0EA}"/>
    <dgm:cxn modelId="{7E754ADA-0753-4BD2-A1D5-EC2CA9A4372B}" type="presOf" srcId="{956E6AF4-895C-4767-A70C-28522FCB3DD6}" destId="{0D9E14B2-2705-4F4B-A140-D86E7CF607E9}" srcOrd="0" destOrd="0" presId="urn:microsoft.com/office/officeart/2005/8/layout/process4"/>
    <dgm:cxn modelId="{CF6DE863-E99E-4D32-A707-411268A47DEC}" srcId="{EF8912DE-99EA-419C-BFCD-B5AD46DF2194}" destId="{97DAE46D-ED97-483D-8DDF-0308ECBEBDD3}" srcOrd="1" destOrd="0" parTransId="{A2213273-75D2-433F-BFA8-F3ED238983AD}" sibTransId="{AD3AB90E-B8DD-477E-AF27-DDB006438E48}"/>
    <dgm:cxn modelId="{FC273E13-2895-43D2-BEBA-0BA7E592220F}" type="presOf" srcId="{97DAE46D-ED97-483D-8DDF-0308ECBEBDD3}" destId="{4BEB8BD8-C3AC-4B30-A626-EBE75776BB62}" srcOrd="0" destOrd="0" presId="urn:microsoft.com/office/officeart/2005/8/layout/process4"/>
    <dgm:cxn modelId="{A50DFC18-213D-46A4-BF69-8F3FD7DC2425}" srcId="{EF8912DE-99EA-419C-BFCD-B5AD46DF2194}" destId="{956E6AF4-895C-4767-A70C-28522FCB3DD6}" srcOrd="3" destOrd="0" parTransId="{8EC148FB-7466-4EFC-8AD8-4DB0F5D8AB69}" sibTransId="{E300A43A-A5EC-48EE-B8C3-12142E746920}"/>
    <dgm:cxn modelId="{86E92615-C0FE-48A0-AFF6-F8C1BD0C61F8}" type="presOf" srcId="{3AA0DFE6-1BA6-4FFB-9C39-CA7D742496FE}" destId="{5169A9EA-35B2-4390-84D1-E1A39473A2B2}" srcOrd="0" destOrd="0" presId="urn:microsoft.com/office/officeart/2005/8/layout/process4"/>
    <dgm:cxn modelId="{C1B105B9-D345-40C7-AF09-28C9C4F53A54}" type="presOf" srcId="{077A5AE3-2244-49E1-B9E3-D62B4C060E97}" destId="{6F8094BE-AEDA-46D1-B1D1-5E08F09107D4}" srcOrd="0" destOrd="0" presId="urn:microsoft.com/office/officeart/2005/8/layout/process4"/>
    <dgm:cxn modelId="{1C0BF6BD-F22E-49FF-B06A-849515082376}" type="presOf" srcId="{EF8912DE-99EA-419C-BFCD-B5AD46DF2194}" destId="{FC845AAF-7DF0-4C0A-A72F-E727600FC50C}" srcOrd="0" destOrd="0" presId="urn:microsoft.com/office/officeart/2005/8/layout/process4"/>
    <dgm:cxn modelId="{527E1B19-6AB4-4651-B6EC-90278C416BD9}" srcId="{EF8912DE-99EA-419C-BFCD-B5AD46DF2194}" destId="{077A5AE3-2244-49E1-B9E3-D62B4C060E97}" srcOrd="2" destOrd="0" parTransId="{62483000-479E-4551-BA9A-FEC2B9553BAF}" sibTransId="{8297E0A0-7F06-4D7B-9739-EC205093737D}"/>
    <dgm:cxn modelId="{B2140D73-ABF4-4140-A43C-8B7A6166A55F}" type="presOf" srcId="{2D6244E8-3F11-41BE-AFEA-E1BB5D90E7D8}" destId="{0698F4DE-A7E5-4247-9B6C-13F59450DC71}" srcOrd="0" destOrd="0" presId="urn:microsoft.com/office/officeart/2005/8/layout/process4"/>
    <dgm:cxn modelId="{DA36D970-1374-4561-9ACF-6632DAAA826B}" srcId="{EF8912DE-99EA-419C-BFCD-B5AD46DF2194}" destId="{3AA0DFE6-1BA6-4FFB-9C39-CA7D742496FE}" srcOrd="0" destOrd="0" parTransId="{2CE74578-7DB9-40BF-B6A5-6C07375F8DE9}" sibTransId="{C9F4AFFE-7117-4047-B74A-107C1AD5ACD4}"/>
    <dgm:cxn modelId="{1E8DC6BF-256A-4E47-A0F4-BE429371A781}" type="presParOf" srcId="{FC845AAF-7DF0-4C0A-A72F-E727600FC50C}" destId="{E9BC4911-CD71-40CB-9199-E970EB4FD21C}" srcOrd="0" destOrd="0" presId="urn:microsoft.com/office/officeart/2005/8/layout/process4"/>
    <dgm:cxn modelId="{741463CD-439A-45F8-AB9F-AE89A4B4DB5C}" type="presParOf" srcId="{E9BC4911-CD71-40CB-9199-E970EB4FD21C}" destId="{0698F4DE-A7E5-4247-9B6C-13F59450DC71}" srcOrd="0" destOrd="0" presId="urn:microsoft.com/office/officeart/2005/8/layout/process4"/>
    <dgm:cxn modelId="{2B07C6EF-0779-4C13-843D-963B10A0D7B9}" type="presParOf" srcId="{FC845AAF-7DF0-4C0A-A72F-E727600FC50C}" destId="{807E81CD-360E-4AF8-846B-14AAB1FA8144}" srcOrd="1" destOrd="0" presId="urn:microsoft.com/office/officeart/2005/8/layout/process4"/>
    <dgm:cxn modelId="{907A333C-8DDD-40D9-8D70-A5B917F7FA05}" type="presParOf" srcId="{FC845AAF-7DF0-4C0A-A72F-E727600FC50C}" destId="{07568D95-C4FD-4E8A-B3E6-20D60A93B649}" srcOrd="2" destOrd="0" presId="urn:microsoft.com/office/officeart/2005/8/layout/process4"/>
    <dgm:cxn modelId="{22C2B1EA-4B5B-4308-B997-65AE0707359D}" type="presParOf" srcId="{07568D95-C4FD-4E8A-B3E6-20D60A93B649}" destId="{0D9E14B2-2705-4F4B-A140-D86E7CF607E9}" srcOrd="0" destOrd="0" presId="urn:microsoft.com/office/officeart/2005/8/layout/process4"/>
    <dgm:cxn modelId="{815CA91D-9A0D-4A44-B6D5-27E2EA6636A5}" type="presParOf" srcId="{FC845AAF-7DF0-4C0A-A72F-E727600FC50C}" destId="{49F4694C-17BF-4CBA-968D-8D92F413EFE2}" srcOrd="3" destOrd="0" presId="urn:microsoft.com/office/officeart/2005/8/layout/process4"/>
    <dgm:cxn modelId="{6D62D6CB-2F23-4739-BE1D-D309E32B2DC7}" type="presParOf" srcId="{FC845AAF-7DF0-4C0A-A72F-E727600FC50C}" destId="{EE98000E-2526-435E-9A0E-119E0FC98B7E}" srcOrd="4" destOrd="0" presId="urn:microsoft.com/office/officeart/2005/8/layout/process4"/>
    <dgm:cxn modelId="{0C170D91-2D45-4C93-8323-C7785CAC4D82}" type="presParOf" srcId="{EE98000E-2526-435E-9A0E-119E0FC98B7E}" destId="{6F8094BE-AEDA-46D1-B1D1-5E08F09107D4}" srcOrd="0" destOrd="0" presId="urn:microsoft.com/office/officeart/2005/8/layout/process4"/>
    <dgm:cxn modelId="{AA1DC5E9-46C0-4793-8CE9-CA2C0DE03749}" type="presParOf" srcId="{FC845AAF-7DF0-4C0A-A72F-E727600FC50C}" destId="{6C90065F-04F3-4E44-8108-2FD8C1E20A87}" srcOrd="5" destOrd="0" presId="urn:microsoft.com/office/officeart/2005/8/layout/process4"/>
    <dgm:cxn modelId="{ADECF1C4-4DF7-442D-8DE2-750AD3A444DF}" type="presParOf" srcId="{FC845AAF-7DF0-4C0A-A72F-E727600FC50C}" destId="{20CCDD98-8937-4451-B926-C4A6B133A66A}" srcOrd="6" destOrd="0" presId="urn:microsoft.com/office/officeart/2005/8/layout/process4"/>
    <dgm:cxn modelId="{8EF88DEB-00DC-473E-ABA1-45C5546AB788}" type="presParOf" srcId="{20CCDD98-8937-4451-B926-C4A6B133A66A}" destId="{4BEB8BD8-C3AC-4B30-A626-EBE75776BB62}" srcOrd="0" destOrd="0" presId="urn:microsoft.com/office/officeart/2005/8/layout/process4"/>
    <dgm:cxn modelId="{67C5572F-2493-4ACB-B63E-588005154D20}" type="presParOf" srcId="{FC845AAF-7DF0-4C0A-A72F-E727600FC50C}" destId="{405A3284-A40F-4CF1-A105-3A8F5305226F}" srcOrd="7" destOrd="0" presId="urn:microsoft.com/office/officeart/2005/8/layout/process4"/>
    <dgm:cxn modelId="{A0556A4A-E258-4033-AD49-9D454D2BCA7B}" type="presParOf" srcId="{FC845AAF-7DF0-4C0A-A72F-E727600FC50C}" destId="{C007DDE8-3943-4770-B1DF-8618F9373523}" srcOrd="8" destOrd="0" presId="urn:microsoft.com/office/officeart/2005/8/layout/process4"/>
    <dgm:cxn modelId="{47E333D5-DE6F-4752-A28D-679968AC9476}" type="presParOf" srcId="{C007DDE8-3943-4770-B1DF-8618F9373523}" destId="{5169A9EA-35B2-4390-84D1-E1A39473A2B2}"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17B8B-6B68-43BD-8C7A-B0FFADF0B14C}">
      <dsp:nvSpPr>
        <dsp:cNvPr id="0" name=""/>
        <dsp:cNvSpPr/>
      </dsp:nvSpPr>
      <dsp:spPr>
        <a:xfrm>
          <a:off x="0" y="499"/>
          <a:ext cx="10341862" cy="11683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60CAFB-8746-4977-97DA-B422C90CBCC6}">
      <dsp:nvSpPr>
        <dsp:cNvPr id="0" name=""/>
        <dsp:cNvSpPr/>
      </dsp:nvSpPr>
      <dsp:spPr>
        <a:xfrm>
          <a:off x="353437" y="263386"/>
          <a:ext cx="642613" cy="642613"/>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C754DE-40A2-4DED-837F-3504F28A8387}">
      <dsp:nvSpPr>
        <dsp:cNvPr id="0" name=""/>
        <dsp:cNvSpPr/>
      </dsp:nvSpPr>
      <dsp:spPr>
        <a:xfrm>
          <a:off x="1349488" y="499"/>
          <a:ext cx="8992374" cy="1168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654" tIns="123654" rIns="123654" bIns="123654" numCol="1" spcCol="1270" anchor="ctr" anchorCtr="0">
          <a:noAutofit/>
        </a:bodyPr>
        <a:lstStyle/>
        <a:p>
          <a:pPr lvl="0" algn="l" defTabSz="1066800">
            <a:lnSpc>
              <a:spcPct val="100000"/>
            </a:lnSpc>
            <a:spcBef>
              <a:spcPct val="0"/>
            </a:spcBef>
            <a:spcAft>
              <a:spcPct val="35000"/>
            </a:spcAft>
          </a:pPr>
          <a:r>
            <a:rPr lang="en-US" sz="2400" b="1" kern="1200" dirty="0">
              <a:solidFill>
                <a:srgbClr val="002060"/>
              </a:solidFill>
            </a:rPr>
            <a:t>Nursing approach that focuses on</a:t>
          </a:r>
          <a:r>
            <a:rPr lang="en-US" sz="2400" b="1" i="1" kern="1200" dirty="0">
              <a:solidFill>
                <a:srgbClr val="002060"/>
              </a:solidFill>
            </a:rPr>
            <a:t> </a:t>
          </a:r>
          <a:r>
            <a:rPr lang="en-US" sz="2400" b="1" i="1" kern="1200" dirty="0">
              <a:solidFill>
                <a:schemeClr val="accent1">
                  <a:lumMod val="75000"/>
                </a:schemeClr>
              </a:solidFill>
            </a:rPr>
            <a:t>healing the whole </a:t>
          </a:r>
          <a:r>
            <a:rPr lang="en-US" sz="2400" b="1" i="1" kern="1200" dirty="0">
              <a:solidFill>
                <a:srgbClr val="002060"/>
              </a:solidFill>
            </a:rPr>
            <a:t>person</a:t>
          </a:r>
          <a:endParaRPr lang="en-US" sz="2400" kern="1200" dirty="0">
            <a:solidFill>
              <a:srgbClr val="002060"/>
            </a:solidFill>
          </a:endParaRPr>
        </a:p>
      </dsp:txBody>
      <dsp:txXfrm>
        <a:off x="1349488" y="499"/>
        <a:ext cx="8992374" cy="1168388"/>
      </dsp:txXfrm>
    </dsp:sp>
    <dsp:sp modelId="{C0FB1AD4-D961-49AB-8CD2-0DF52B51B3A0}">
      <dsp:nvSpPr>
        <dsp:cNvPr id="0" name=""/>
        <dsp:cNvSpPr/>
      </dsp:nvSpPr>
      <dsp:spPr>
        <a:xfrm>
          <a:off x="0" y="1460984"/>
          <a:ext cx="10341862" cy="11683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6BFA76-8757-4E5B-977A-253A88293C9E}">
      <dsp:nvSpPr>
        <dsp:cNvPr id="0" name=""/>
        <dsp:cNvSpPr/>
      </dsp:nvSpPr>
      <dsp:spPr>
        <a:xfrm>
          <a:off x="353437" y="1723871"/>
          <a:ext cx="642613" cy="6426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50F397-F32A-47E8-A78C-5306812C92FE}">
      <dsp:nvSpPr>
        <dsp:cNvPr id="0" name=""/>
        <dsp:cNvSpPr/>
      </dsp:nvSpPr>
      <dsp:spPr>
        <a:xfrm>
          <a:off x="1349488" y="1460984"/>
          <a:ext cx="8992374" cy="1168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654" tIns="123654" rIns="123654" bIns="123654" numCol="1" spcCol="1270" anchor="ctr" anchorCtr="0">
          <a:noAutofit/>
        </a:bodyPr>
        <a:lstStyle/>
        <a:p>
          <a:pPr lvl="0" algn="l" defTabSz="1066800">
            <a:lnSpc>
              <a:spcPct val="100000"/>
            </a:lnSpc>
            <a:spcBef>
              <a:spcPct val="0"/>
            </a:spcBef>
            <a:spcAft>
              <a:spcPct val="35000"/>
            </a:spcAft>
          </a:pPr>
          <a:r>
            <a:rPr lang="en-US" sz="2400" b="1" i="1" kern="1200" dirty="0">
              <a:solidFill>
                <a:schemeClr val="accent1">
                  <a:lumMod val="75000"/>
                </a:schemeClr>
              </a:solidFill>
            </a:rPr>
            <a:t>Honors</a:t>
          </a:r>
          <a:r>
            <a:rPr lang="en-US" sz="2400" b="1" kern="1200" dirty="0">
              <a:solidFill>
                <a:srgbClr val="002060"/>
              </a:solidFill>
            </a:rPr>
            <a:t> relationship-centered care and the interconnectedness of self, others, nature, and spirituality </a:t>
          </a:r>
          <a:endParaRPr lang="en-US" sz="2400" kern="1200" dirty="0">
            <a:solidFill>
              <a:srgbClr val="002060"/>
            </a:solidFill>
          </a:endParaRPr>
        </a:p>
      </dsp:txBody>
      <dsp:txXfrm>
        <a:off x="1349488" y="1460984"/>
        <a:ext cx="8992374" cy="1168388"/>
      </dsp:txXfrm>
    </dsp:sp>
    <dsp:sp modelId="{B8AD134E-75F2-450A-B471-28738125A252}">
      <dsp:nvSpPr>
        <dsp:cNvPr id="0" name=""/>
        <dsp:cNvSpPr/>
      </dsp:nvSpPr>
      <dsp:spPr>
        <a:xfrm>
          <a:off x="0" y="2921469"/>
          <a:ext cx="10341862" cy="11683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75F234-F963-4A7D-98A1-5DF8D2D9BCB7}">
      <dsp:nvSpPr>
        <dsp:cNvPr id="0" name=""/>
        <dsp:cNvSpPr/>
      </dsp:nvSpPr>
      <dsp:spPr>
        <a:xfrm>
          <a:off x="353437" y="3184356"/>
          <a:ext cx="642613" cy="642613"/>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A361B3-AA5B-4909-86AA-683A331EA088}">
      <dsp:nvSpPr>
        <dsp:cNvPr id="0" name=""/>
        <dsp:cNvSpPr/>
      </dsp:nvSpPr>
      <dsp:spPr>
        <a:xfrm>
          <a:off x="1349488" y="2921469"/>
          <a:ext cx="8992374" cy="1168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654" tIns="123654" rIns="123654" bIns="123654" numCol="1" spcCol="1270" anchor="ctr" anchorCtr="0">
          <a:noAutofit/>
        </a:bodyPr>
        <a:lstStyle/>
        <a:p>
          <a:pPr lvl="0" algn="l" defTabSz="1066800">
            <a:lnSpc>
              <a:spcPct val="100000"/>
            </a:lnSpc>
            <a:spcBef>
              <a:spcPct val="0"/>
            </a:spcBef>
            <a:spcAft>
              <a:spcPct val="35000"/>
            </a:spcAft>
          </a:pPr>
          <a:r>
            <a:rPr lang="en-US" sz="2400" b="1" i="1" kern="1200" dirty="0">
              <a:solidFill>
                <a:schemeClr val="accent1">
                  <a:lumMod val="75000"/>
                </a:schemeClr>
              </a:solidFill>
            </a:rPr>
            <a:t>Promotes and optimizes </a:t>
          </a:r>
          <a:r>
            <a:rPr lang="en-US" sz="2400" b="1" kern="1200" dirty="0">
              <a:solidFill>
                <a:srgbClr val="002060"/>
              </a:solidFill>
            </a:rPr>
            <a:t>health and wellness and incorporates  integrative, complementary, and alternative approaches</a:t>
          </a:r>
          <a:endParaRPr lang="en-US" sz="2400" kern="1200" dirty="0">
            <a:solidFill>
              <a:srgbClr val="002060"/>
            </a:solidFill>
          </a:endParaRPr>
        </a:p>
      </dsp:txBody>
      <dsp:txXfrm>
        <a:off x="1349488" y="2921469"/>
        <a:ext cx="8992374" cy="11683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9BF793-2888-4CFF-89A6-5E8EC9817CF0}">
      <dsp:nvSpPr>
        <dsp:cNvPr id="0" name=""/>
        <dsp:cNvSpPr/>
      </dsp:nvSpPr>
      <dsp:spPr>
        <a:xfrm>
          <a:off x="3154" y="2704"/>
          <a:ext cx="6458499" cy="1182404"/>
        </a:xfrm>
        <a:prstGeom prst="roundRect">
          <a:avLst/>
        </a:prstGeom>
        <a:solidFill>
          <a:schemeClr val="accent5">
            <a:shade val="5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en-US" sz="3000" b="1" kern="1200" dirty="0">
              <a:effectLst>
                <a:outerShdw blurRad="38100" dist="38100" dir="2700000" algn="tl">
                  <a:srgbClr val="000000">
                    <a:alpha val="43137"/>
                  </a:srgbClr>
                </a:outerShdw>
              </a:effectLst>
            </a:rPr>
            <a:t>Initial Idea 2020</a:t>
          </a:r>
        </a:p>
        <a:p>
          <a:pPr lvl="0" algn="ctr" defTabSz="1333500">
            <a:lnSpc>
              <a:spcPct val="90000"/>
            </a:lnSpc>
            <a:spcBef>
              <a:spcPct val="0"/>
            </a:spcBef>
            <a:spcAft>
              <a:spcPct val="35000"/>
            </a:spcAft>
          </a:pPr>
          <a:r>
            <a:rPr lang="en-US" sz="3000" b="1" kern="1200" dirty="0">
              <a:effectLst>
                <a:outerShdw blurRad="38100" dist="38100" dir="2700000" algn="tl">
                  <a:srgbClr val="000000">
                    <a:alpha val="43137"/>
                  </a:srgbClr>
                </a:outerShdw>
              </a:effectLst>
            </a:rPr>
            <a:t>Kathleen Nationally Certified</a:t>
          </a:r>
        </a:p>
      </dsp:txBody>
      <dsp:txXfrm>
        <a:off x="60874" y="60424"/>
        <a:ext cx="6343059" cy="1066964"/>
      </dsp:txXfrm>
    </dsp:sp>
    <dsp:sp modelId="{7A197925-7953-4932-9F8D-B593A33168C5}">
      <dsp:nvSpPr>
        <dsp:cNvPr id="0" name=""/>
        <dsp:cNvSpPr/>
      </dsp:nvSpPr>
      <dsp:spPr>
        <a:xfrm>
          <a:off x="3154" y="1244228"/>
          <a:ext cx="6421292" cy="1182404"/>
        </a:xfrm>
        <a:prstGeom prst="roundRect">
          <a:avLst/>
        </a:prstGeom>
        <a:solidFill>
          <a:schemeClr val="accent5">
            <a:shade val="50000"/>
            <a:hueOff val="215375"/>
            <a:satOff val="-16242"/>
            <a:lumOff val="1997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en-US" sz="2900" b="1" kern="1200">
              <a:effectLst>
                <a:outerShdw blurRad="38100" dist="38100" dir="2700000" algn="tl">
                  <a:srgbClr val="000000">
                    <a:alpha val="43137"/>
                  </a:srgbClr>
                </a:outerShdw>
              </a:effectLst>
            </a:rPr>
            <a:t>Building for Sustainability</a:t>
          </a:r>
        </a:p>
      </dsp:txBody>
      <dsp:txXfrm>
        <a:off x="60874" y="1301948"/>
        <a:ext cx="6305852" cy="1066964"/>
      </dsp:txXfrm>
    </dsp:sp>
    <dsp:sp modelId="{897A658F-98C6-4DAD-9EF5-BF3A8CE91EEE}">
      <dsp:nvSpPr>
        <dsp:cNvPr id="0" name=""/>
        <dsp:cNvSpPr/>
      </dsp:nvSpPr>
      <dsp:spPr>
        <a:xfrm>
          <a:off x="3154" y="2485753"/>
          <a:ext cx="6458499" cy="1182404"/>
        </a:xfrm>
        <a:prstGeom prst="roundRect">
          <a:avLst/>
        </a:prstGeom>
        <a:solidFill>
          <a:schemeClr val="accent5">
            <a:shade val="50000"/>
            <a:hueOff val="430750"/>
            <a:satOff val="-32484"/>
            <a:lumOff val="3994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en-US" sz="2900" b="1" kern="1200" dirty="0">
              <a:effectLst>
                <a:outerShdw blurRad="38100" dist="38100" dir="2700000" algn="tl">
                  <a:srgbClr val="000000">
                    <a:alpha val="43137"/>
                  </a:srgbClr>
                </a:outerShdw>
              </a:effectLst>
            </a:rPr>
            <a:t>Clinical Grade Essential Oils </a:t>
          </a:r>
        </a:p>
        <a:p>
          <a:pPr lvl="0" algn="ctr" defTabSz="1289050">
            <a:lnSpc>
              <a:spcPct val="90000"/>
            </a:lnSpc>
            <a:spcBef>
              <a:spcPct val="0"/>
            </a:spcBef>
            <a:spcAft>
              <a:spcPct val="35000"/>
            </a:spcAft>
          </a:pPr>
          <a:r>
            <a:rPr lang="en-US" sz="2900" b="1" kern="1200" dirty="0">
              <a:effectLst>
                <a:outerShdw blurRad="38100" dist="38100" dir="2700000" algn="tl">
                  <a:srgbClr val="000000">
                    <a:alpha val="43137"/>
                  </a:srgbClr>
                </a:outerShdw>
              </a:effectLst>
            </a:rPr>
            <a:t>Quality Measure Undergo JC Scrutiny </a:t>
          </a:r>
        </a:p>
      </dsp:txBody>
      <dsp:txXfrm>
        <a:off x="60874" y="2543473"/>
        <a:ext cx="6343059" cy="1066964"/>
      </dsp:txXfrm>
    </dsp:sp>
    <dsp:sp modelId="{15DC01A9-2DA0-469F-BC92-2722012B83ED}">
      <dsp:nvSpPr>
        <dsp:cNvPr id="0" name=""/>
        <dsp:cNvSpPr/>
      </dsp:nvSpPr>
      <dsp:spPr>
        <a:xfrm>
          <a:off x="3154" y="3727277"/>
          <a:ext cx="6458499" cy="1182404"/>
        </a:xfrm>
        <a:prstGeom prst="roundRect">
          <a:avLst/>
        </a:prstGeom>
        <a:solidFill>
          <a:schemeClr val="accent5">
            <a:shade val="50000"/>
            <a:hueOff val="430750"/>
            <a:satOff val="-32484"/>
            <a:lumOff val="3994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en-US" sz="2900" b="1" kern="1200" dirty="0">
              <a:effectLst>
                <a:outerShdw blurRad="38100" dist="38100" dir="2700000" algn="tl">
                  <a:srgbClr val="000000">
                    <a:alpha val="43137"/>
                  </a:srgbClr>
                </a:outerShdw>
              </a:effectLst>
            </a:rPr>
            <a:t>Funding to Support </a:t>
          </a:r>
        </a:p>
        <a:p>
          <a:pPr lvl="0" algn="ctr" defTabSz="1289050">
            <a:lnSpc>
              <a:spcPct val="90000"/>
            </a:lnSpc>
            <a:spcBef>
              <a:spcPct val="0"/>
            </a:spcBef>
            <a:spcAft>
              <a:spcPct val="35000"/>
            </a:spcAft>
          </a:pPr>
          <a:r>
            <a:rPr lang="en-US" sz="2900" b="1" kern="1200" dirty="0">
              <a:effectLst>
                <a:outerShdw blurRad="38100" dist="38100" dir="2700000" algn="tl">
                  <a:srgbClr val="000000">
                    <a:alpha val="43137"/>
                  </a:srgbClr>
                </a:outerShdw>
              </a:effectLst>
            </a:rPr>
            <a:t>Initial Program</a:t>
          </a:r>
        </a:p>
      </dsp:txBody>
      <dsp:txXfrm>
        <a:off x="60874" y="3784997"/>
        <a:ext cx="6343059" cy="1066964"/>
      </dsp:txXfrm>
    </dsp:sp>
    <dsp:sp modelId="{B7BDF6F5-9220-4AF3-AC2B-BA1DDFCC4550}">
      <dsp:nvSpPr>
        <dsp:cNvPr id="0" name=""/>
        <dsp:cNvSpPr/>
      </dsp:nvSpPr>
      <dsp:spPr>
        <a:xfrm>
          <a:off x="3154" y="4968802"/>
          <a:ext cx="6458499" cy="1182404"/>
        </a:xfrm>
        <a:prstGeom prst="roundRect">
          <a:avLst/>
        </a:prstGeom>
        <a:solidFill>
          <a:schemeClr val="accent5">
            <a:shade val="50000"/>
            <a:hueOff val="215375"/>
            <a:satOff val="-16242"/>
            <a:lumOff val="1997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en-US" sz="2900" b="1" kern="1200" dirty="0">
              <a:effectLst>
                <a:outerShdw blurRad="38100" dist="38100" dir="2700000" algn="tl">
                  <a:srgbClr val="000000">
                    <a:alpha val="43137"/>
                  </a:srgbClr>
                </a:outerShdw>
              </a:effectLst>
            </a:rPr>
            <a:t>JC Compliant </a:t>
          </a:r>
        </a:p>
        <a:p>
          <a:pPr lvl="0" algn="ctr" defTabSz="1289050">
            <a:lnSpc>
              <a:spcPct val="90000"/>
            </a:lnSpc>
            <a:spcBef>
              <a:spcPct val="0"/>
            </a:spcBef>
            <a:spcAft>
              <a:spcPct val="35000"/>
            </a:spcAft>
          </a:pPr>
          <a:r>
            <a:rPr lang="en-US" sz="2900" b="1" kern="1200" dirty="0">
              <a:effectLst>
                <a:outerShdw blurRad="38100" dist="38100" dir="2700000" algn="tl">
                  <a:srgbClr val="000000">
                    <a:alpha val="43137"/>
                  </a:srgbClr>
                </a:outerShdw>
              </a:effectLst>
            </a:rPr>
            <a:t>Policy &amp; Procedure</a:t>
          </a:r>
        </a:p>
      </dsp:txBody>
      <dsp:txXfrm>
        <a:off x="60874" y="5026522"/>
        <a:ext cx="6343059" cy="106696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5EA6C-0248-4641-880E-39650B5B4F2A}">
      <dsp:nvSpPr>
        <dsp:cNvPr id="0" name=""/>
        <dsp:cNvSpPr/>
      </dsp:nvSpPr>
      <dsp:spPr>
        <a:xfrm>
          <a:off x="401153" y="470"/>
          <a:ext cx="2483729" cy="1490237"/>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a:effectLst>
                <a:outerShdw blurRad="38100" dist="38100" dir="2700000" algn="tl">
                  <a:srgbClr val="000000">
                    <a:alpha val="43137"/>
                  </a:srgbClr>
                </a:outerShdw>
              </a:effectLst>
            </a:rPr>
            <a:t>Kathleen’s status to </a:t>
          </a:r>
        </a:p>
        <a:p>
          <a:pPr lvl="0" algn="ctr" defTabSz="755650">
            <a:lnSpc>
              <a:spcPct val="90000"/>
            </a:lnSpc>
            <a:spcBef>
              <a:spcPct val="0"/>
            </a:spcBef>
            <a:spcAft>
              <a:spcPct val="35000"/>
            </a:spcAft>
          </a:pPr>
          <a:r>
            <a:rPr lang="en-US" sz="1700" b="1" kern="1200" dirty="0">
              <a:effectLst>
                <a:outerShdw blurRad="38100" dist="38100" dir="2700000" algn="tl">
                  <a:srgbClr val="000000">
                    <a:alpha val="43137"/>
                  </a:srgbClr>
                </a:outerShdw>
              </a:effectLst>
            </a:rPr>
            <a:t>Full-Time Holistic RN</a:t>
          </a:r>
        </a:p>
        <a:p>
          <a:pPr lvl="0" algn="ctr" defTabSz="755650">
            <a:lnSpc>
              <a:spcPct val="90000"/>
            </a:lnSpc>
            <a:spcBef>
              <a:spcPct val="0"/>
            </a:spcBef>
            <a:spcAft>
              <a:spcPct val="35000"/>
            </a:spcAft>
          </a:pPr>
          <a:r>
            <a:rPr lang="en-US" sz="1700" b="1" kern="1200" dirty="0">
              <a:effectLst>
                <a:outerShdw blurRad="38100" dist="38100" dir="2700000" algn="tl">
                  <a:srgbClr val="000000">
                    <a:alpha val="43137"/>
                  </a:srgbClr>
                </a:outerShdw>
              </a:effectLst>
            </a:rPr>
            <a:t>Opening Serenity Suite </a:t>
          </a:r>
          <a:endParaRPr lang="en-US" sz="1700" kern="1200" dirty="0">
            <a:effectLst>
              <a:outerShdw blurRad="38100" dist="38100" dir="2700000" algn="tl">
                <a:srgbClr val="000000">
                  <a:alpha val="43137"/>
                </a:srgbClr>
              </a:outerShdw>
            </a:effectLst>
          </a:endParaRPr>
        </a:p>
      </dsp:txBody>
      <dsp:txXfrm>
        <a:off x="401153" y="470"/>
        <a:ext cx="2483729" cy="1490237"/>
      </dsp:txXfrm>
    </dsp:sp>
    <dsp:sp modelId="{2D5735A6-EB41-4DC2-B2C2-1EBDD1498825}">
      <dsp:nvSpPr>
        <dsp:cNvPr id="0" name=""/>
        <dsp:cNvSpPr/>
      </dsp:nvSpPr>
      <dsp:spPr>
        <a:xfrm>
          <a:off x="3133255" y="470"/>
          <a:ext cx="2483729" cy="1490237"/>
        </a:xfrm>
        <a:prstGeom prst="rect">
          <a:avLst/>
        </a:prstGeom>
        <a:solidFill>
          <a:schemeClr val="accent2">
            <a:hueOff val="104664"/>
            <a:satOff val="-720"/>
            <a:lumOff val="336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a:effectLst>
                <a:outerShdw blurRad="38100" dist="38100" dir="2700000" algn="tl">
                  <a:srgbClr val="000000">
                    <a:alpha val="43137"/>
                  </a:srgbClr>
                </a:outerShdw>
              </a:effectLst>
            </a:rPr>
            <a:t>Adding Holistic Nurses and Reiki Practitioners </a:t>
          </a:r>
        </a:p>
        <a:p>
          <a:pPr lvl="0" algn="ctr" defTabSz="755650">
            <a:lnSpc>
              <a:spcPct val="90000"/>
            </a:lnSpc>
            <a:spcBef>
              <a:spcPct val="0"/>
            </a:spcBef>
            <a:spcAft>
              <a:spcPct val="35000"/>
            </a:spcAft>
          </a:pPr>
          <a:r>
            <a:rPr lang="en-US" sz="1700" b="1" kern="1200" dirty="0">
              <a:effectLst>
                <a:outerShdw blurRad="38100" dist="38100" dir="2700000" algn="tl">
                  <a:srgbClr val="000000">
                    <a:alpha val="43137"/>
                  </a:srgbClr>
                </a:outerShdw>
              </a:effectLst>
            </a:rPr>
            <a:t>to per diem staff</a:t>
          </a:r>
          <a:endParaRPr lang="en-US" sz="1700" kern="1200" dirty="0">
            <a:effectLst>
              <a:outerShdw blurRad="38100" dist="38100" dir="2700000" algn="tl">
                <a:srgbClr val="000000">
                  <a:alpha val="43137"/>
                </a:srgbClr>
              </a:outerShdw>
            </a:effectLst>
          </a:endParaRPr>
        </a:p>
      </dsp:txBody>
      <dsp:txXfrm>
        <a:off x="3133255" y="470"/>
        <a:ext cx="2483729" cy="1490237"/>
      </dsp:txXfrm>
    </dsp:sp>
    <dsp:sp modelId="{35A96AA2-E61B-47BD-AFA9-FEDD925DBDAC}">
      <dsp:nvSpPr>
        <dsp:cNvPr id="0" name=""/>
        <dsp:cNvSpPr/>
      </dsp:nvSpPr>
      <dsp:spPr>
        <a:xfrm>
          <a:off x="5865356" y="470"/>
          <a:ext cx="2483729" cy="1490237"/>
        </a:xfrm>
        <a:prstGeom prst="rect">
          <a:avLst/>
        </a:prstGeom>
        <a:solidFill>
          <a:schemeClr val="accent2">
            <a:hueOff val="209328"/>
            <a:satOff val="-1441"/>
            <a:lumOff val="673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a:effectLst>
                <a:outerShdw blurRad="38100" dist="38100" dir="2700000" algn="tl">
                  <a:srgbClr val="000000">
                    <a:alpha val="43137"/>
                  </a:srgbClr>
                </a:outerShdw>
              </a:effectLst>
            </a:rPr>
            <a:t>Holistic RNs included in Palliative Services Rounding</a:t>
          </a:r>
          <a:endParaRPr lang="en-US" sz="1700" kern="1200" dirty="0">
            <a:effectLst>
              <a:outerShdw blurRad="38100" dist="38100" dir="2700000" algn="tl">
                <a:srgbClr val="000000">
                  <a:alpha val="43137"/>
                </a:srgbClr>
              </a:outerShdw>
            </a:effectLst>
          </a:endParaRPr>
        </a:p>
      </dsp:txBody>
      <dsp:txXfrm>
        <a:off x="5865356" y="470"/>
        <a:ext cx="2483729" cy="1490237"/>
      </dsp:txXfrm>
    </dsp:sp>
    <dsp:sp modelId="{D05C2B53-9475-41D4-A458-E92985FF959C}">
      <dsp:nvSpPr>
        <dsp:cNvPr id="0" name=""/>
        <dsp:cNvSpPr/>
      </dsp:nvSpPr>
      <dsp:spPr>
        <a:xfrm>
          <a:off x="8597458" y="470"/>
          <a:ext cx="2483729" cy="1490237"/>
        </a:xfrm>
        <a:prstGeom prst="rect">
          <a:avLst/>
        </a:prstGeom>
        <a:solidFill>
          <a:schemeClr val="accent2">
            <a:hueOff val="313992"/>
            <a:satOff val="-2161"/>
            <a:lumOff val="1010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effectLst>
                <a:outerShdw blurRad="38100" dist="38100" dir="2700000" algn="tl">
                  <a:srgbClr val="000000">
                    <a:alpha val="43137"/>
                  </a:srgbClr>
                </a:outerShdw>
              </a:effectLst>
            </a:rPr>
            <a:t>Engineering staff    started asking for         Reiki appointments</a:t>
          </a:r>
          <a:endParaRPr lang="en-US" sz="1800" kern="1200" dirty="0">
            <a:effectLst>
              <a:outerShdw blurRad="38100" dist="38100" dir="2700000" algn="tl">
                <a:srgbClr val="000000">
                  <a:alpha val="43137"/>
                </a:srgbClr>
              </a:outerShdw>
            </a:effectLst>
          </a:endParaRPr>
        </a:p>
      </dsp:txBody>
      <dsp:txXfrm>
        <a:off x="8597458" y="470"/>
        <a:ext cx="2483729" cy="1490237"/>
      </dsp:txXfrm>
    </dsp:sp>
    <dsp:sp modelId="{40F46D0B-FB2D-4E0E-A9D7-50BEF29257A2}">
      <dsp:nvSpPr>
        <dsp:cNvPr id="0" name=""/>
        <dsp:cNvSpPr/>
      </dsp:nvSpPr>
      <dsp:spPr>
        <a:xfrm>
          <a:off x="401153" y="1739081"/>
          <a:ext cx="2483729" cy="1490237"/>
        </a:xfrm>
        <a:prstGeom prst="rect">
          <a:avLst/>
        </a:prstGeom>
        <a:solidFill>
          <a:schemeClr val="accent2">
            <a:hueOff val="418656"/>
            <a:satOff val="-2881"/>
            <a:lumOff val="1347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effectLst>
                <a:outerShdw blurRad="38100" dist="38100" dir="2700000" algn="tl">
                  <a:srgbClr val="000000">
                    <a:alpha val="43137"/>
                  </a:srgbClr>
                </a:outerShdw>
              </a:effectLst>
            </a:rPr>
            <a:t>Acceptance of </a:t>
          </a:r>
        </a:p>
        <a:p>
          <a:pPr lvl="0" algn="ctr" defTabSz="711200">
            <a:lnSpc>
              <a:spcPct val="90000"/>
            </a:lnSpc>
            <a:spcBef>
              <a:spcPct val="0"/>
            </a:spcBef>
            <a:spcAft>
              <a:spcPct val="35000"/>
            </a:spcAft>
          </a:pPr>
          <a:r>
            <a:rPr lang="en-US" sz="1600" b="1" kern="1200" dirty="0">
              <a:effectLst>
                <a:outerShdw blurRad="38100" dist="38100" dir="2700000" algn="tl">
                  <a:srgbClr val="000000">
                    <a:alpha val="43137"/>
                  </a:srgbClr>
                </a:outerShdw>
              </a:effectLst>
            </a:rPr>
            <a:t>In-Room/In Patient services</a:t>
          </a:r>
        </a:p>
        <a:p>
          <a:pPr lvl="0" algn="ctr" defTabSz="711200">
            <a:lnSpc>
              <a:spcPct val="90000"/>
            </a:lnSpc>
            <a:spcBef>
              <a:spcPct val="0"/>
            </a:spcBef>
            <a:spcAft>
              <a:spcPct val="35000"/>
            </a:spcAft>
          </a:pPr>
          <a:r>
            <a:rPr lang="en-US" sz="1600" b="1" kern="1200" dirty="0">
              <a:effectLst>
                <a:outerShdw blurRad="38100" dist="38100" dir="2700000" algn="tl">
                  <a:srgbClr val="000000">
                    <a:alpha val="43137"/>
                  </a:srgbClr>
                </a:outerShdw>
              </a:effectLst>
            </a:rPr>
            <a:t> Increase in referrals from all departments</a:t>
          </a:r>
          <a:endParaRPr lang="en-US" sz="1600" kern="1200" dirty="0">
            <a:effectLst>
              <a:outerShdw blurRad="38100" dist="38100" dir="2700000" algn="tl">
                <a:srgbClr val="000000">
                  <a:alpha val="43137"/>
                </a:srgbClr>
              </a:outerShdw>
            </a:effectLst>
          </a:endParaRPr>
        </a:p>
      </dsp:txBody>
      <dsp:txXfrm>
        <a:off x="401153" y="1739081"/>
        <a:ext cx="2483729" cy="1490237"/>
      </dsp:txXfrm>
    </dsp:sp>
    <dsp:sp modelId="{60640FEB-6916-48A6-AD65-4D20FBF40F97}">
      <dsp:nvSpPr>
        <dsp:cNvPr id="0" name=""/>
        <dsp:cNvSpPr/>
      </dsp:nvSpPr>
      <dsp:spPr>
        <a:xfrm>
          <a:off x="3133255" y="1739081"/>
          <a:ext cx="2483729" cy="1490237"/>
        </a:xfrm>
        <a:prstGeom prst="rect">
          <a:avLst/>
        </a:prstGeom>
        <a:solidFill>
          <a:schemeClr val="accent2">
            <a:hueOff val="523320"/>
            <a:satOff val="-3602"/>
            <a:lumOff val="1684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effectLst>
                <a:outerShdw blurRad="38100" dist="38100" dir="2700000" algn="tl">
                  <a:srgbClr val="000000">
                    <a:alpha val="43137"/>
                  </a:srgbClr>
                </a:outerShdw>
              </a:effectLst>
            </a:rPr>
            <a:t>Creation of Oasis Space during COVID</a:t>
          </a:r>
        </a:p>
        <a:p>
          <a:pPr lvl="0" algn="ctr" defTabSz="711200">
            <a:lnSpc>
              <a:spcPct val="90000"/>
            </a:lnSpc>
            <a:spcBef>
              <a:spcPct val="0"/>
            </a:spcBef>
            <a:spcAft>
              <a:spcPct val="35000"/>
            </a:spcAft>
          </a:pPr>
          <a:r>
            <a:rPr lang="en-US" sz="1600" b="1" kern="1200" dirty="0">
              <a:effectLst>
                <a:outerShdw blurRad="38100" dist="38100" dir="2700000" algn="tl">
                  <a:srgbClr val="000000">
                    <a:alpha val="43137"/>
                  </a:srgbClr>
                </a:outerShdw>
              </a:effectLst>
            </a:rPr>
            <a:t>Purchase of the electronic massage chairs</a:t>
          </a:r>
          <a:endParaRPr lang="en-US" sz="1600" kern="1200" dirty="0">
            <a:effectLst>
              <a:outerShdw blurRad="38100" dist="38100" dir="2700000" algn="tl">
                <a:srgbClr val="000000">
                  <a:alpha val="43137"/>
                </a:srgbClr>
              </a:outerShdw>
            </a:effectLst>
          </a:endParaRPr>
        </a:p>
      </dsp:txBody>
      <dsp:txXfrm>
        <a:off x="3133255" y="1739081"/>
        <a:ext cx="2483729" cy="1490237"/>
      </dsp:txXfrm>
    </dsp:sp>
    <dsp:sp modelId="{CC3D1F39-E5F1-469F-8EFD-61E63AA3A663}">
      <dsp:nvSpPr>
        <dsp:cNvPr id="0" name=""/>
        <dsp:cNvSpPr/>
      </dsp:nvSpPr>
      <dsp:spPr>
        <a:xfrm>
          <a:off x="5865356" y="1739081"/>
          <a:ext cx="2483729" cy="1490237"/>
        </a:xfrm>
        <a:prstGeom prst="rect">
          <a:avLst/>
        </a:prstGeom>
        <a:solidFill>
          <a:schemeClr val="accent2">
            <a:hueOff val="627984"/>
            <a:satOff val="-4322"/>
            <a:lumOff val="2021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a:effectLst>
                <a:outerShdw blurRad="38100" dist="38100" dir="2700000" algn="tl">
                  <a:srgbClr val="000000">
                    <a:alpha val="43137"/>
                  </a:srgbClr>
                </a:outerShdw>
              </a:effectLst>
            </a:rPr>
            <a:t>Oasis Space closed to allow building of a NeuroScience Unit      </a:t>
          </a:r>
        </a:p>
        <a:p>
          <a:pPr lvl="0" algn="ctr" defTabSz="755650">
            <a:lnSpc>
              <a:spcPct val="90000"/>
            </a:lnSpc>
            <a:spcBef>
              <a:spcPct val="0"/>
            </a:spcBef>
            <a:spcAft>
              <a:spcPct val="35000"/>
            </a:spcAft>
          </a:pPr>
          <a:r>
            <a:rPr lang="en-US" sz="1700" b="1" kern="1200" dirty="0">
              <a:effectLst>
                <a:outerShdw blurRad="38100" dist="38100" dir="2700000" algn="tl">
                  <a:srgbClr val="000000">
                    <a:alpha val="43137"/>
                  </a:srgbClr>
                </a:outerShdw>
              </a:effectLst>
            </a:rPr>
            <a:t>Staff petitioned administration for Oasis Space to reopening</a:t>
          </a:r>
          <a:endParaRPr lang="en-US" sz="1700" kern="1200" dirty="0">
            <a:effectLst>
              <a:outerShdw blurRad="38100" dist="38100" dir="2700000" algn="tl">
                <a:srgbClr val="000000">
                  <a:alpha val="43137"/>
                </a:srgbClr>
              </a:outerShdw>
            </a:effectLst>
          </a:endParaRPr>
        </a:p>
      </dsp:txBody>
      <dsp:txXfrm>
        <a:off x="5865356" y="1739081"/>
        <a:ext cx="2483729" cy="1490237"/>
      </dsp:txXfrm>
    </dsp:sp>
    <dsp:sp modelId="{40E7231A-AEE6-432D-8B01-0C80D241461D}">
      <dsp:nvSpPr>
        <dsp:cNvPr id="0" name=""/>
        <dsp:cNvSpPr/>
      </dsp:nvSpPr>
      <dsp:spPr>
        <a:xfrm>
          <a:off x="8597458" y="1739081"/>
          <a:ext cx="2483729" cy="1490237"/>
        </a:xfrm>
        <a:prstGeom prst="rect">
          <a:avLst/>
        </a:prstGeom>
        <a:solidFill>
          <a:schemeClr val="accent2">
            <a:hueOff val="732647"/>
            <a:satOff val="-5043"/>
            <a:lumOff val="235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effectLst>
                <a:outerShdw blurRad="38100" dist="38100" dir="2700000" algn="tl">
                  <a:srgbClr val="000000">
                    <a:alpha val="43137"/>
                  </a:srgbClr>
                </a:outerShdw>
              </a:effectLst>
            </a:rPr>
            <a:t>Administration requesting            Guided Meditation       in C-Suite weekly</a:t>
          </a:r>
          <a:endParaRPr lang="en-US" sz="1800" kern="1200" dirty="0">
            <a:effectLst>
              <a:outerShdw blurRad="38100" dist="38100" dir="2700000" algn="tl">
                <a:srgbClr val="000000">
                  <a:alpha val="43137"/>
                </a:srgbClr>
              </a:outerShdw>
            </a:effectLst>
          </a:endParaRPr>
        </a:p>
      </dsp:txBody>
      <dsp:txXfrm>
        <a:off x="8597458" y="1739081"/>
        <a:ext cx="2483729" cy="1490237"/>
      </dsp:txXfrm>
    </dsp:sp>
    <dsp:sp modelId="{AE19A136-F1A9-4857-AD68-235D1E08F8B8}">
      <dsp:nvSpPr>
        <dsp:cNvPr id="0" name=""/>
        <dsp:cNvSpPr/>
      </dsp:nvSpPr>
      <dsp:spPr>
        <a:xfrm>
          <a:off x="401153" y="3477691"/>
          <a:ext cx="2483729" cy="1490237"/>
        </a:xfrm>
        <a:prstGeom prst="rect">
          <a:avLst/>
        </a:prstGeom>
        <a:solidFill>
          <a:schemeClr val="tx2">
            <a:lumMod val="75000"/>
            <a:lumOff val="2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effectLst>
                <a:outerShdw blurRad="38100" dist="38100" dir="2700000" algn="tl">
                  <a:srgbClr val="000000">
                    <a:alpha val="43137"/>
                  </a:srgbClr>
                </a:outerShdw>
              </a:effectLst>
            </a:rPr>
            <a:t>Holistic Services was added to content of New Hire Orientation</a:t>
          </a:r>
          <a:endParaRPr lang="en-US" sz="1800" kern="1200" dirty="0">
            <a:effectLst>
              <a:outerShdw blurRad="38100" dist="38100" dir="2700000" algn="tl">
                <a:srgbClr val="000000">
                  <a:alpha val="43137"/>
                </a:srgbClr>
              </a:outerShdw>
            </a:effectLst>
          </a:endParaRPr>
        </a:p>
      </dsp:txBody>
      <dsp:txXfrm>
        <a:off x="401153" y="3477691"/>
        <a:ext cx="2483729" cy="1490237"/>
      </dsp:txXfrm>
    </dsp:sp>
    <dsp:sp modelId="{B6B142BD-6385-4EE2-8974-CF1C87150B47}">
      <dsp:nvSpPr>
        <dsp:cNvPr id="0" name=""/>
        <dsp:cNvSpPr/>
      </dsp:nvSpPr>
      <dsp:spPr>
        <a:xfrm>
          <a:off x="3133255" y="3477691"/>
          <a:ext cx="2483729" cy="1490237"/>
        </a:xfrm>
        <a:prstGeom prst="rect">
          <a:avLst/>
        </a:prstGeom>
        <a:solidFill>
          <a:schemeClr val="tx2">
            <a:lumMod val="75000"/>
            <a:lumOff val="2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effectLst>
                <a:outerShdw blurRad="38100" dist="38100" dir="2700000" algn="tl">
                  <a:srgbClr val="000000">
                    <a:alpha val="43137"/>
                  </a:srgbClr>
                </a:outerShdw>
              </a:effectLst>
            </a:rPr>
            <a:t>Numbers of staff using electronic massage chairs justified purchase </a:t>
          </a:r>
        </a:p>
        <a:p>
          <a:pPr lvl="0" algn="ctr" defTabSz="800100">
            <a:lnSpc>
              <a:spcPct val="90000"/>
            </a:lnSpc>
            <a:spcBef>
              <a:spcPct val="0"/>
            </a:spcBef>
            <a:spcAft>
              <a:spcPct val="35000"/>
            </a:spcAft>
          </a:pPr>
          <a:r>
            <a:rPr lang="en-US" sz="1800" b="1" kern="1200" dirty="0">
              <a:effectLst>
                <a:outerShdw blurRad="38100" dist="38100" dir="2700000" algn="tl">
                  <a:srgbClr val="000000">
                    <a:alpha val="43137"/>
                  </a:srgbClr>
                </a:outerShdw>
              </a:effectLst>
            </a:rPr>
            <a:t> of 2 additional chairs</a:t>
          </a:r>
          <a:endParaRPr lang="en-US" sz="1800" kern="1200" dirty="0">
            <a:effectLst>
              <a:outerShdw blurRad="38100" dist="38100" dir="2700000" algn="tl">
                <a:srgbClr val="000000">
                  <a:alpha val="43137"/>
                </a:srgbClr>
              </a:outerShdw>
            </a:effectLst>
          </a:endParaRPr>
        </a:p>
      </dsp:txBody>
      <dsp:txXfrm>
        <a:off x="3133255" y="3477691"/>
        <a:ext cx="2483729" cy="1490237"/>
      </dsp:txXfrm>
    </dsp:sp>
    <dsp:sp modelId="{912E93C8-4489-45DA-9BB6-8A7E0D636635}">
      <dsp:nvSpPr>
        <dsp:cNvPr id="0" name=""/>
        <dsp:cNvSpPr/>
      </dsp:nvSpPr>
      <dsp:spPr>
        <a:xfrm>
          <a:off x="5865356" y="3477691"/>
          <a:ext cx="2483729" cy="1490237"/>
        </a:xfrm>
        <a:prstGeom prst="rect">
          <a:avLst/>
        </a:prstGeom>
        <a:solidFill>
          <a:schemeClr val="tx2">
            <a:lumMod val="75000"/>
            <a:lumOff val="2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effectLst>
                <a:outerShdw blurRad="38100" dist="38100" dir="2700000" algn="tl">
                  <a:srgbClr val="000000">
                    <a:alpha val="43137"/>
                  </a:srgbClr>
                </a:outerShdw>
              </a:effectLst>
            </a:rPr>
            <a:t>Departments requesting  (weekly/monthly</a:t>
          </a:r>
        </a:p>
        <a:p>
          <a:pPr lvl="0" algn="ctr" defTabSz="800100">
            <a:lnSpc>
              <a:spcPct val="90000"/>
            </a:lnSpc>
            <a:spcBef>
              <a:spcPct val="0"/>
            </a:spcBef>
            <a:spcAft>
              <a:spcPct val="35000"/>
            </a:spcAft>
          </a:pPr>
          <a:r>
            <a:rPr lang="en-US" sz="1800" b="1" kern="1200" dirty="0">
              <a:effectLst>
                <a:outerShdw blurRad="38100" dist="38100" dir="2700000" algn="tl">
                  <a:srgbClr val="000000">
                    <a:alpha val="43137"/>
                  </a:srgbClr>
                </a:outerShdw>
              </a:effectLst>
            </a:rPr>
            <a:t>services for staff</a:t>
          </a:r>
          <a:endParaRPr lang="en-US" sz="1800" kern="1200" dirty="0">
            <a:effectLst>
              <a:outerShdw blurRad="38100" dist="38100" dir="2700000" algn="tl">
                <a:srgbClr val="000000">
                  <a:alpha val="43137"/>
                </a:srgbClr>
              </a:outerShdw>
            </a:effectLst>
          </a:endParaRPr>
        </a:p>
      </dsp:txBody>
      <dsp:txXfrm>
        <a:off x="5865356" y="3477691"/>
        <a:ext cx="2483729" cy="1490237"/>
      </dsp:txXfrm>
    </dsp:sp>
    <dsp:sp modelId="{78732C3A-9E16-4305-AEB4-5EAE0C55AA71}">
      <dsp:nvSpPr>
        <dsp:cNvPr id="0" name=""/>
        <dsp:cNvSpPr/>
      </dsp:nvSpPr>
      <dsp:spPr>
        <a:xfrm>
          <a:off x="8597458" y="3477691"/>
          <a:ext cx="2483729" cy="1490237"/>
        </a:xfrm>
        <a:prstGeom prst="rect">
          <a:avLst/>
        </a:prstGeom>
        <a:solidFill>
          <a:schemeClr val="tx2">
            <a:lumMod val="75000"/>
            <a:lumOff val="2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effectLst>
                <a:outerShdw blurRad="38100" dist="38100" dir="2700000" algn="tl">
                  <a:srgbClr val="000000">
                    <a:alpha val="43137"/>
                  </a:srgbClr>
                </a:outerShdw>
              </a:effectLst>
            </a:rPr>
            <a:t>Administration found the $$$ to build our new Integrated Holistic Center</a:t>
          </a:r>
          <a:endParaRPr lang="en-US" sz="1400" kern="1200" dirty="0">
            <a:effectLst>
              <a:outerShdw blurRad="38100" dist="38100" dir="2700000" algn="tl">
                <a:srgbClr val="000000">
                  <a:alpha val="43137"/>
                </a:srgbClr>
              </a:outerShdw>
            </a:effectLst>
          </a:endParaRPr>
        </a:p>
      </dsp:txBody>
      <dsp:txXfrm>
        <a:off x="8597458" y="3477691"/>
        <a:ext cx="2483729" cy="149023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D44DD-48AA-49DE-A86D-AC72BC26687C}">
      <dsp:nvSpPr>
        <dsp:cNvPr id="0" name=""/>
        <dsp:cNvSpPr/>
      </dsp:nvSpPr>
      <dsp:spPr>
        <a:xfrm>
          <a:off x="0" y="1422"/>
          <a:ext cx="108204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BAF798-BD78-4027-960C-8C646DF2B823}">
      <dsp:nvSpPr>
        <dsp:cNvPr id="0" name=""/>
        <dsp:cNvSpPr/>
      </dsp:nvSpPr>
      <dsp:spPr>
        <a:xfrm>
          <a:off x="0" y="1422"/>
          <a:ext cx="10809833" cy="1038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a:solidFill>
                <a:srgbClr val="002060"/>
              </a:solidFill>
              <a:latin typeface="+mn-lt"/>
            </a:rPr>
            <a:t>The AHNA is a specialty nursing association serving over 5,000 nurses and other holistic healthcare professionals whose Vision is a world in which nursing nurtures wholeness and inspires peace and healing</a:t>
          </a:r>
        </a:p>
      </dsp:txBody>
      <dsp:txXfrm>
        <a:off x="0" y="1422"/>
        <a:ext cx="10809833" cy="1038369"/>
      </dsp:txXfrm>
    </dsp:sp>
    <dsp:sp modelId="{CA8B52EA-0DFA-4016-B72C-6852D2622FC9}">
      <dsp:nvSpPr>
        <dsp:cNvPr id="0" name=""/>
        <dsp:cNvSpPr/>
      </dsp:nvSpPr>
      <dsp:spPr>
        <a:xfrm>
          <a:off x="0" y="1039792"/>
          <a:ext cx="108204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F2F468-33D0-4D0B-BE61-6EB702435B9D}">
      <dsp:nvSpPr>
        <dsp:cNvPr id="0" name=""/>
        <dsp:cNvSpPr/>
      </dsp:nvSpPr>
      <dsp:spPr>
        <a:xfrm>
          <a:off x="0" y="1039792"/>
          <a:ext cx="10799276" cy="944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b="1" kern="1200">
              <a:solidFill>
                <a:srgbClr val="002060"/>
              </a:solidFill>
            </a:rPr>
            <a:t>AHNA is well known as the definitive voice for holistic nursing through continuing education, research, practice, networking, and advocacy</a:t>
          </a:r>
        </a:p>
      </dsp:txBody>
      <dsp:txXfrm>
        <a:off x="0" y="1039792"/>
        <a:ext cx="10799276" cy="944674"/>
      </dsp:txXfrm>
    </dsp:sp>
    <dsp:sp modelId="{633C62BE-5682-4EC8-85AA-E3559EFCC697}">
      <dsp:nvSpPr>
        <dsp:cNvPr id="0" name=""/>
        <dsp:cNvSpPr/>
      </dsp:nvSpPr>
      <dsp:spPr>
        <a:xfrm>
          <a:off x="0" y="1984467"/>
          <a:ext cx="108204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326123-2B9E-4E00-B2E1-5A2B2EAE2501}">
      <dsp:nvSpPr>
        <dsp:cNvPr id="0" name=""/>
        <dsp:cNvSpPr/>
      </dsp:nvSpPr>
      <dsp:spPr>
        <a:xfrm>
          <a:off x="0" y="1984467"/>
          <a:ext cx="10820400" cy="739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b="1" kern="1200">
              <a:solidFill>
                <a:srgbClr val="002060"/>
              </a:solidFill>
            </a:rPr>
            <a:t>Membership benefits:  CEU’s, Beginnings magazine, Journal of Holistic Nursing and Long Island Chapter meetings</a:t>
          </a:r>
        </a:p>
      </dsp:txBody>
      <dsp:txXfrm>
        <a:off x="0" y="1984467"/>
        <a:ext cx="10820400" cy="739211"/>
      </dsp:txXfrm>
    </dsp:sp>
    <dsp:sp modelId="{8FF3061B-A88A-480E-B011-CB74EB57A68F}">
      <dsp:nvSpPr>
        <dsp:cNvPr id="0" name=""/>
        <dsp:cNvSpPr/>
      </dsp:nvSpPr>
      <dsp:spPr>
        <a:xfrm>
          <a:off x="0" y="2723678"/>
          <a:ext cx="108204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E199D3-DF46-4DA9-8CE9-AB0C2CEA7620}">
      <dsp:nvSpPr>
        <dsp:cNvPr id="0" name=""/>
        <dsp:cNvSpPr/>
      </dsp:nvSpPr>
      <dsp:spPr>
        <a:xfrm>
          <a:off x="0" y="2723678"/>
          <a:ext cx="10820400" cy="739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b="1" kern="1200">
              <a:solidFill>
                <a:srgbClr val="002060"/>
              </a:solidFill>
            </a:rPr>
            <a:t>https://www.ahna.org</a:t>
          </a:r>
        </a:p>
      </dsp:txBody>
      <dsp:txXfrm>
        <a:off x="0" y="2723678"/>
        <a:ext cx="10820400" cy="7392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BDEDF-9C66-41C5-A6E4-4429FF06E7E1}">
      <dsp:nvSpPr>
        <dsp:cNvPr id="0" name=""/>
        <dsp:cNvSpPr/>
      </dsp:nvSpPr>
      <dsp:spPr>
        <a:xfrm>
          <a:off x="0" y="0"/>
          <a:ext cx="38561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64E843-9243-429A-B476-A649DD722414}">
      <dsp:nvSpPr>
        <dsp:cNvPr id="0" name=""/>
        <dsp:cNvSpPr/>
      </dsp:nvSpPr>
      <dsp:spPr>
        <a:xfrm>
          <a:off x="0" y="0"/>
          <a:ext cx="3856100" cy="2602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1244600" rtl="0">
            <a:lnSpc>
              <a:spcPct val="90000"/>
            </a:lnSpc>
            <a:spcBef>
              <a:spcPct val="0"/>
            </a:spcBef>
            <a:spcAft>
              <a:spcPct val="35000"/>
            </a:spcAft>
          </a:pPr>
          <a:r>
            <a:rPr lang="en-US" sz="2800" b="1" kern="1200" dirty="0">
              <a:solidFill>
                <a:srgbClr val="002060"/>
              </a:solidFill>
              <a:latin typeface="Tw Cen MT"/>
            </a:rPr>
            <a:t>2017</a:t>
          </a:r>
        </a:p>
        <a:p>
          <a:pPr lvl="0" algn="ctr" defTabSz="1244600" rtl="0">
            <a:lnSpc>
              <a:spcPct val="90000"/>
            </a:lnSpc>
            <a:spcBef>
              <a:spcPct val="0"/>
            </a:spcBef>
            <a:spcAft>
              <a:spcPct val="35000"/>
            </a:spcAft>
          </a:pPr>
          <a:r>
            <a:rPr lang="en-US" sz="2800" b="1" kern="1200" dirty="0">
              <a:solidFill>
                <a:srgbClr val="002060"/>
              </a:solidFill>
              <a:latin typeface="Tw Cen MT"/>
            </a:rPr>
            <a:t>Full Time Holistic Nurse</a:t>
          </a:r>
        </a:p>
        <a:p>
          <a:pPr lvl="0" algn="ctr" defTabSz="1244600" rtl="0">
            <a:lnSpc>
              <a:spcPct val="90000"/>
            </a:lnSpc>
            <a:spcBef>
              <a:spcPct val="0"/>
            </a:spcBef>
            <a:spcAft>
              <a:spcPct val="35000"/>
            </a:spcAft>
          </a:pPr>
          <a:r>
            <a:rPr lang="en-US" sz="2800" b="1" kern="1200" dirty="0">
              <a:solidFill>
                <a:srgbClr val="002060"/>
              </a:solidFill>
              <a:latin typeface="Tw Cen MT"/>
            </a:rPr>
            <a:t> Dedicated space opened for the Caregiver program </a:t>
          </a:r>
          <a:endParaRPr lang="en-US" sz="2800" b="0" kern="1200" dirty="0">
            <a:solidFill>
              <a:srgbClr val="002060"/>
            </a:solidFill>
          </a:endParaRPr>
        </a:p>
      </dsp:txBody>
      <dsp:txXfrm>
        <a:off x="0" y="0"/>
        <a:ext cx="3856100" cy="2602254"/>
      </dsp:txXfrm>
    </dsp:sp>
    <dsp:sp modelId="{D6CDDCFC-7BBC-476F-8E09-4AA8432E3A69}">
      <dsp:nvSpPr>
        <dsp:cNvPr id="0" name=""/>
        <dsp:cNvSpPr/>
      </dsp:nvSpPr>
      <dsp:spPr>
        <a:xfrm>
          <a:off x="0" y="2602254"/>
          <a:ext cx="38561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B74F-59F7-473A-8297-350FB6F75E63}">
      <dsp:nvSpPr>
        <dsp:cNvPr id="0" name=""/>
        <dsp:cNvSpPr/>
      </dsp:nvSpPr>
      <dsp:spPr>
        <a:xfrm>
          <a:off x="0" y="2602254"/>
          <a:ext cx="3856100" cy="2602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rtl="0">
            <a:lnSpc>
              <a:spcPct val="90000"/>
            </a:lnSpc>
            <a:spcBef>
              <a:spcPct val="0"/>
            </a:spcBef>
            <a:spcAft>
              <a:spcPct val="35000"/>
            </a:spcAft>
          </a:pPr>
          <a:endParaRPr lang="en-US" sz="3100" b="1" kern="1200" dirty="0"/>
        </a:p>
        <a:p>
          <a:pPr lvl="0" algn="ctr" defTabSz="1377950" rtl="0">
            <a:lnSpc>
              <a:spcPct val="90000"/>
            </a:lnSpc>
            <a:spcBef>
              <a:spcPct val="0"/>
            </a:spcBef>
            <a:spcAft>
              <a:spcPct val="35000"/>
            </a:spcAft>
          </a:pPr>
          <a:r>
            <a:rPr lang="en-US" sz="3100" b="1" kern="1200" dirty="0">
              <a:solidFill>
                <a:srgbClr val="002060"/>
              </a:solidFill>
              <a:latin typeface="Tw Cen MT"/>
            </a:rPr>
            <a:t>2019</a:t>
          </a:r>
        </a:p>
        <a:p>
          <a:pPr lvl="0" algn="ctr" defTabSz="1377950">
            <a:lnSpc>
              <a:spcPct val="90000"/>
            </a:lnSpc>
            <a:spcBef>
              <a:spcPct val="0"/>
            </a:spcBef>
            <a:spcAft>
              <a:spcPct val="35000"/>
            </a:spcAft>
          </a:pPr>
          <a:r>
            <a:rPr lang="en-US" sz="3100" b="1" kern="1200" dirty="0">
              <a:solidFill>
                <a:srgbClr val="002060"/>
              </a:solidFill>
              <a:latin typeface="Tw Cen MT"/>
            </a:rPr>
            <a:t>Virtual </a:t>
          </a:r>
          <a:r>
            <a:rPr lang="en-US" sz="3100" b="1" i="1" kern="1200" dirty="0">
              <a:solidFill>
                <a:srgbClr val="002060"/>
              </a:solidFill>
              <a:latin typeface="Tw Cen MT"/>
            </a:rPr>
            <a:t>Nature Window</a:t>
          </a:r>
          <a:r>
            <a:rPr lang="en-US" sz="3100" b="1" kern="1200" dirty="0">
              <a:solidFill>
                <a:srgbClr val="002060"/>
              </a:solidFill>
              <a:latin typeface="Tw Cen MT"/>
            </a:rPr>
            <a:t> donated by a patient’s family</a:t>
          </a:r>
          <a:r>
            <a:rPr lang="en-US" sz="3100" b="1" kern="1200" dirty="0">
              <a:solidFill>
                <a:srgbClr val="002060"/>
              </a:solidFill>
            </a:rPr>
            <a:t/>
          </a:r>
          <a:br>
            <a:rPr lang="en-US" sz="3100" b="1" kern="1200" dirty="0">
              <a:solidFill>
                <a:srgbClr val="002060"/>
              </a:solidFill>
            </a:rPr>
          </a:br>
          <a:endParaRPr lang="en-US" sz="3100" b="1" kern="1200" dirty="0">
            <a:solidFill>
              <a:srgbClr val="002060"/>
            </a:solidFill>
          </a:endParaRPr>
        </a:p>
      </dsp:txBody>
      <dsp:txXfrm>
        <a:off x="0" y="2602254"/>
        <a:ext cx="3856100" cy="26022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72911-4A23-40EA-919D-DB363DBF446D}">
      <dsp:nvSpPr>
        <dsp:cNvPr id="0" name=""/>
        <dsp:cNvSpPr/>
      </dsp:nvSpPr>
      <dsp:spPr>
        <a:xfrm>
          <a:off x="0" y="551"/>
          <a:ext cx="854964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9EFA0FC-C66C-46F4-8982-2BF76CF797FC}">
      <dsp:nvSpPr>
        <dsp:cNvPr id="0" name=""/>
        <dsp:cNvSpPr/>
      </dsp:nvSpPr>
      <dsp:spPr>
        <a:xfrm>
          <a:off x="0" y="551"/>
          <a:ext cx="8549640" cy="502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dirty="0">
              <a:solidFill>
                <a:srgbClr val="002060"/>
              </a:solidFill>
              <a:effectLst/>
              <a:latin typeface="+mj-lt"/>
            </a:rPr>
            <a:t>So relaxed their falling out of the chair  = Recliners</a:t>
          </a:r>
        </a:p>
      </dsp:txBody>
      <dsp:txXfrm>
        <a:off x="0" y="551"/>
        <a:ext cx="8549640" cy="502232"/>
      </dsp:txXfrm>
    </dsp:sp>
    <dsp:sp modelId="{F914B1A0-F4D4-46BF-9CFA-072C6A3C1E40}">
      <dsp:nvSpPr>
        <dsp:cNvPr id="0" name=""/>
        <dsp:cNvSpPr/>
      </dsp:nvSpPr>
      <dsp:spPr>
        <a:xfrm>
          <a:off x="0" y="502784"/>
          <a:ext cx="854964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DD6F470-92A9-4331-9175-53AED0B6373B}">
      <dsp:nvSpPr>
        <dsp:cNvPr id="0" name=""/>
        <dsp:cNvSpPr/>
      </dsp:nvSpPr>
      <dsp:spPr>
        <a:xfrm>
          <a:off x="0" y="502784"/>
          <a:ext cx="8549640" cy="502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dirty="0">
              <a:solidFill>
                <a:srgbClr val="002060"/>
              </a:solidFill>
              <a:effectLst/>
              <a:latin typeface="+mj-lt"/>
            </a:rPr>
            <a:t>Falling asleep</a:t>
          </a:r>
        </a:p>
      </dsp:txBody>
      <dsp:txXfrm>
        <a:off x="0" y="502784"/>
        <a:ext cx="8549640" cy="502232"/>
      </dsp:txXfrm>
    </dsp:sp>
    <dsp:sp modelId="{8A58F73C-C6FD-4DE6-8B56-7C654B2FD1D4}">
      <dsp:nvSpPr>
        <dsp:cNvPr id="0" name=""/>
        <dsp:cNvSpPr/>
      </dsp:nvSpPr>
      <dsp:spPr>
        <a:xfrm>
          <a:off x="0" y="1005017"/>
          <a:ext cx="854964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F62B897-5D74-46D4-ABF7-938F19E320C4}">
      <dsp:nvSpPr>
        <dsp:cNvPr id="0" name=""/>
        <dsp:cNvSpPr/>
      </dsp:nvSpPr>
      <dsp:spPr>
        <a:xfrm>
          <a:off x="0" y="1005017"/>
          <a:ext cx="8549640" cy="502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dirty="0">
              <a:solidFill>
                <a:srgbClr val="002060"/>
              </a:solidFill>
              <a:effectLst/>
              <a:latin typeface="+mj-lt"/>
            </a:rPr>
            <a:t>Family feedback = There’s no beeping…(Monitors)</a:t>
          </a:r>
        </a:p>
      </dsp:txBody>
      <dsp:txXfrm>
        <a:off x="0" y="1005017"/>
        <a:ext cx="8549640" cy="502232"/>
      </dsp:txXfrm>
    </dsp:sp>
    <dsp:sp modelId="{66B4817D-10E0-4E18-BB01-A9A9484B0FBE}">
      <dsp:nvSpPr>
        <dsp:cNvPr id="0" name=""/>
        <dsp:cNvSpPr/>
      </dsp:nvSpPr>
      <dsp:spPr>
        <a:xfrm>
          <a:off x="0" y="1507250"/>
          <a:ext cx="854964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16BB182-234B-40EC-84B6-418F381AF221}">
      <dsp:nvSpPr>
        <dsp:cNvPr id="0" name=""/>
        <dsp:cNvSpPr/>
      </dsp:nvSpPr>
      <dsp:spPr>
        <a:xfrm>
          <a:off x="0" y="1507250"/>
          <a:ext cx="8549640" cy="502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dirty="0">
              <a:solidFill>
                <a:srgbClr val="002060"/>
              </a:solidFill>
              <a:effectLst/>
              <a:latin typeface="+mj-lt"/>
            </a:rPr>
            <a:t>Family feedback = I can cry in here </a:t>
          </a:r>
        </a:p>
      </dsp:txBody>
      <dsp:txXfrm>
        <a:off x="0" y="1507250"/>
        <a:ext cx="8549640" cy="502232"/>
      </dsp:txXfrm>
    </dsp:sp>
    <dsp:sp modelId="{36A78C84-AEA1-40E5-960B-F3BC82440B1A}">
      <dsp:nvSpPr>
        <dsp:cNvPr id="0" name=""/>
        <dsp:cNvSpPr/>
      </dsp:nvSpPr>
      <dsp:spPr>
        <a:xfrm>
          <a:off x="0" y="2009483"/>
          <a:ext cx="854964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514E90B-2E35-4305-800F-81DF6630AECA}">
      <dsp:nvSpPr>
        <dsp:cNvPr id="0" name=""/>
        <dsp:cNvSpPr/>
      </dsp:nvSpPr>
      <dsp:spPr>
        <a:xfrm>
          <a:off x="0" y="2009483"/>
          <a:ext cx="8549640" cy="502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dirty="0">
              <a:solidFill>
                <a:srgbClr val="002060"/>
              </a:solidFill>
              <a:effectLst/>
              <a:latin typeface="+mj-lt"/>
            </a:rPr>
            <a:t>Some just come and sit</a:t>
          </a:r>
        </a:p>
      </dsp:txBody>
      <dsp:txXfrm>
        <a:off x="0" y="2009483"/>
        <a:ext cx="8549640" cy="502232"/>
      </dsp:txXfrm>
    </dsp:sp>
    <dsp:sp modelId="{1D43A623-AC41-45A6-8770-AA2E1B7FFE99}">
      <dsp:nvSpPr>
        <dsp:cNvPr id="0" name=""/>
        <dsp:cNvSpPr/>
      </dsp:nvSpPr>
      <dsp:spPr>
        <a:xfrm>
          <a:off x="0" y="2511716"/>
          <a:ext cx="854964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0BDFED1-8458-4035-BA82-37EDA4158403}">
      <dsp:nvSpPr>
        <dsp:cNvPr id="0" name=""/>
        <dsp:cNvSpPr/>
      </dsp:nvSpPr>
      <dsp:spPr>
        <a:xfrm>
          <a:off x="0" y="2511716"/>
          <a:ext cx="8549640" cy="502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dirty="0">
              <a:solidFill>
                <a:srgbClr val="002060"/>
              </a:solidFill>
              <a:effectLst/>
              <a:latin typeface="+mj-lt"/>
            </a:rPr>
            <a:t>Some just come and talk</a:t>
          </a:r>
        </a:p>
      </dsp:txBody>
      <dsp:txXfrm>
        <a:off x="0" y="2511716"/>
        <a:ext cx="8549640" cy="502232"/>
      </dsp:txXfrm>
    </dsp:sp>
    <dsp:sp modelId="{2E4090DE-6DF7-4ECE-B7D1-F04C5A4F7943}">
      <dsp:nvSpPr>
        <dsp:cNvPr id="0" name=""/>
        <dsp:cNvSpPr/>
      </dsp:nvSpPr>
      <dsp:spPr>
        <a:xfrm>
          <a:off x="0" y="3013949"/>
          <a:ext cx="854964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58B8812-B489-47D5-80E3-AC6691CAAF49}">
      <dsp:nvSpPr>
        <dsp:cNvPr id="0" name=""/>
        <dsp:cNvSpPr/>
      </dsp:nvSpPr>
      <dsp:spPr>
        <a:xfrm>
          <a:off x="0" y="3013949"/>
          <a:ext cx="8549640" cy="502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dirty="0">
              <a:solidFill>
                <a:srgbClr val="002060"/>
              </a:solidFill>
              <a:effectLst/>
              <a:latin typeface="+mj-lt"/>
            </a:rPr>
            <a:t>Sometimes they just wander in</a:t>
          </a:r>
        </a:p>
      </dsp:txBody>
      <dsp:txXfrm>
        <a:off x="0" y="3013949"/>
        <a:ext cx="8549640" cy="502232"/>
      </dsp:txXfrm>
    </dsp:sp>
    <dsp:sp modelId="{36075616-BBBF-448F-9704-0C02719FA59B}">
      <dsp:nvSpPr>
        <dsp:cNvPr id="0" name=""/>
        <dsp:cNvSpPr/>
      </dsp:nvSpPr>
      <dsp:spPr>
        <a:xfrm>
          <a:off x="0" y="3516182"/>
          <a:ext cx="854964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6650037-B2C4-4DD0-AA5C-7AB4601DEEE9}">
      <dsp:nvSpPr>
        <dsp:cNvPr id="0" name=""/>
        <dsp:cNvSpPr/>
      </dsp:nvSpPr>
      <dsp:spPr>
        <a:xfrm>
          <a:off x="0" y="3516182"/>
          <a:ext cx="8549640" cy="502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dirty="0">
              <a:solidFill>
                <a:srgbClr val="002060"/>
              </a:solidFill>
              <a:effectLst/>
              <a:latin typeface="+mj-lt"/>
            </a:rPr>
            <a:t>You can feel the energy of the room/Door Nob</a:t>
          </a:r>
        </a:p>
      </dsp:txBody>
      <dsp:txXfrm>
        <a:off x="0" y="3516182"/>
        <a:ext cx="8549640" cy="502232"/>
      </dsp:txXfrm>
    </dsp:sp>
    <dsp:sp modelId="{15BE1E63-A692-4A04-9642-3C8BC01FF389}">
      <dsp:nvSpPr>
        <dsp:cNvPr id="0" name=""/>
        <dsp:cNvSpPr/>
      </dsp:nvSpPr>
      <dsp:spPr>
        <a:xfrm>
          <a:off x="0" y="4018415"/>
          <a:ext cx="854964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CA9BA3A-39D8-4F62-9EB3-9D58AF77A73C}">
      <dsp:nvSpPr>
        <dsp:cNvPr id="0" name=""/>
        <dsp:cNvSpPr/>
      </dsp:nvSpPr>
      <dsp:spPr>
        <a:xfrm>
          <a:off x="0" y="4018415"/>
          <a:ext cx="8549640" cy="502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dirty="0">
              <a:solidFill>
                <a:srgbClr val="002060"/>
              </a:solidFill>
              <a:effectLst/>
              <a:latin typeface="+mj-lt"/>
            </a:rPr>
            <a:t>Never underestimate the healing power of a cup of tea/listening </a:t>
          </a:r>
        </a:p>
      </dsp:txBody>
      <dsp:txXfrm>
        <a:off x="0" y="4018415"/>
        <a:ext cx="8549640" cy="5022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E6170-39C5-453C-91EA-0ED8A2CCC302}">
      <dsp:nvSpPr>
        <dsp:cNvPr id="0" name=""/>
        <dsp:cNvSpPr/>
      </dsp:nvSpPr>
      <dsp:spPr>
        <a:xfrm>
          <a:off x="3150" y="478910"/>
          <a:ext cx="2499611" cy="1499766"/>
        </a:xfrm>
        <a:prstGeom prst="rect">
          <a:avLst/>
        </a:prstGeom>
        <a:solidFill>
          <a:schemeClr val="accent5">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effectLst>
                <a:outerShdw blurRad="38100" dist="38100" dir="2700000" algn="tl">
                  <a:srgbClr val="000000">
                    <a:alpha val="43137"/>
                  </a:srgbClr>
                </a:outerShdw>
              </a:effectLst>
            </a:rPr>
            <a:t>Competition with other departments for patient’s time </a:t>
          </a:r>
          <a:endParaRPr lang="en-US" sz="2400" kern="1200" dirty="0">
            <a:effectLst>
              <a:outerShdw blurRad="38100" dist="38100" dir="2700000" algn="tl">
                <a:srgbClr val="000000">
                  <a:alpha val="43137"/>
                </a:srgbClr>
              </a:outerShdw>
            </a:effectLst>
          </a:endParaRPr>
        </a:p>
      </dsp:txBody>
      <dsp:txXfrm>
        <a:off x="3150" y="478910"/>
        <a:ext cx="2499611" cy="1499766"/>
      </dsp:txXfrm>
    </dsp:sp>
    <dsp:sp modelId="{7E3E72C9-DC37-47FD-88F0-DF764A991E81}">
      <dsp:nvSpPr>
        <dsp:cNvPr id="0" name=""/>
        <dsp:cNvSpPr/>
      </dsp:nvSpPr>
      <dsp:spPr>
        <a:xfrm>
          <a:off x="2752723" y="478910"/>
          <a:ext cx="2499611" cy="1499766"/>
        </a:xfrm>
        <a:prstGeom prst="rect">
          <a:avLst/>
        </a:prstGeom>
        <a:solidFill>
          <a:schemeClr val="accent5">
            <a:shade val="80000"/>
            <a:hueOff val="93681"/>
            <a:satOff val="-6369"/>
            <a:lumOff val="592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effectLst>
                <a:outerShdw blurRad="38100" dist="38100" dir="2700000" algn="tl">
                  <a:srgbClr val="000000">
                    <a:alpha val="43137"/>
                  </a:srgbClr>
                </a:outerShdw>
              </a:effectLst>
            </a:rPr>
            <a:t>Parent not present in the room to give consent</a:t>
          </a:r>
          <a:endParaRPr lang="en-US" sz="2400" kern="1200" dirty="0">
            <a:effectLst>
              <a:outerShdw blurRad="38100" dist="38100" dir="2700000" algn="tl">
                <a:srgbClr val="000000">
                  <a:alpha val="43137"/>
                </a:srgbClr>
              </a:outerShdw>
            </a:effectLst>
          </a:endParaRPr>
        </a:p>
      </dsp:txBody>
      <dsp:txXfrm>
        <a:off x="2752723" y="478910"/>
        <a:ext cx="2499611" cy="1499766"/>
      </dsp:txXfrm>
    </dsp:sp>
    <dsp:sp modelId="{43D803B3-2A86-406C-98A4-D0BF0307ABDA}">
      <dsp:nvSpPr>
        <dsp:cNvPr id="0" name=""/>
        <dsp:cNvSpPr/>
      </dsp:nvSpPr>
      <dsp:spPr>
        <a:xfrm>
          <a:off x="5502295" y="478910"/>
          <a:ext cx="2499611" cy="1499766"/>
        </a:xfrm>
        <a:prstGeom prst="rect">
          <a:avLst/>
        </a:prstGeom>
        <a:solidFill>
          <a:schemeClr val="accent5">
            <a:shade val="80000"/>
            <a:hueOff val="187361"/>
            <a:satOff val="-12739"/>
            <a:lumOff val="1185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effectLst>
                <a:outerShdw blurRad="38100" dist="38100" dir="2700000" algn="tl">
                  <a:srgbClr val="000000">
                    <a:alpha val="43137"/>
                  </a:srgbClr>
                </a:outerShdw>
              </a:effectLst>
            </a:rPr>
            <a:t>Parents/ patients sleeping in the room</a:t>
          </a:r>
          <a:endParaRPr lang="en-US" sz="2400" kern="1200" dirty="0">
            <a:effectLst>
              <a:outerShdw blurRad="38100" dist="38100" dir="2700000" algn="tl">
                <a:srgbClr val="000000">
                  <a:alpha val="43137"/>
                </a:srgbClr>
              </a:outerShdw>
            </a:effectLst>
          </a:endParaRPr>
        </a:p>
      </dsp:txBody>
      <dsp:txXfrm>
        <a:off x="5502295" y="478910"/>
        <a:ext cx="2499611" cy="1499766"/>
      </dsp:txXfrm>
    </dsp:sp>
    <dsp:sp modelId="{6536D813-B1EE-41BB-A53C-3AA869E5397C}">
      <dsp:nvSpPr>
        <dsp:cNvPr id="0" name=""/>
        <dsp:cNvSpPr/>
      </dsp:nvSpPr>
      <dsp:spPr>
        <a:xfrm>
          <a:off x="8251867" y="478910"/>
          <a:ext cx="2499611" cy="1499766"/>
        </a:xfrm>
        <a:prstGeom prst="rect">
          <a:avLst/>
        </a:prstGeom>
        <a:solidFill>
          <a:schemeClr val="accent5">
            <a:shade val="80000"/>
            <a:hueOff val="281042"/>
            <a:satOff val="-19108"/>
            <a:lumOff val="1778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effectLst>
                <a:outerShdw blurRad="38100" dist="38100" dir="2700000" algn="tl">
                  <a:srgbClr val="000000">
                    <a:alpha val="43137"/>
                  </a:srgbClr>
                </a:outerShdw>
              </a:effectLst>
            </a:rPr>
            <a:t>Infection Prevention Precautions</a:t>
          </a:r>
          <a:endParaRPr lang="en-US" sz="2400" kern="1200" dirty="0">
            <a:effectLst>
              <a:outerShdw blurRad="38100" dist="38100" dir="2700000" algn="tl">
                <a:srgbClr val="000000">
                  <a:alpha val="43137"/>
                </a:srgbClr>
              </a:outerShdw>
            </a:effectLst>
          </a:endParaRPr>
        </a:p>
      </dsp:txBody>
      <dsp:txXfrm>
        <a:off x="8251867" y="478910"/>
        <a:ext cx="2499611" cy="1499766"/>
      </dsp:txXfrm>
    </dsp:sp>
    <dsp:sp modelId="{7BB2B164-BD3F-4623-AF83-B38CA0643022}">
      <dsp:nvSpPr>
        <dsp:cNvPr id="0" name=""/>
        <dsp:cNvSpPr/>
      </dsp:nvSpPr>
      <dsp:spPr>
        <a:xfrm>
          <a:off x="1377936" y="2228638"/>
          <a:ext cx="2499611" cy="1499766"/>
        </a:xfrm>
        <a:prstGeom prst="rect">
          <a:avLst/>
        </a:prstGeom>
        <a:solidFill>
          <a:srgbClr val="CC009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a:effectLst>
                <a:outerShdw blurRad="38100" dist="38100" dir="2700000" algn="tl">
                  <a:srgbClr val="000000">
                    <a:alpha val="43137"/>
                  </a:srgbClr>
                </a:outerShdw>
              </a:effectLst>
            </a:rPr>
            <a:t>Parents not able to leave the room due to acuity </a:t>
          </a:r>
          <a:endParaRPr lang="en-US" sz="2600" kern="1200" dirty="0">
            <a:effectLst>
              <a:outerShdw blurRad="38100" dist="38100" dir="2700000" algn="tl">
                <a:srgbClr val="000000">
                  <a:alpha val="43137"/>
                </a:srgbClr>
              </a:outerShdw>
            </a:effectLst>
          </a:endParaRPr>
        </a:p>
      </dsp:txBody>
      <dsp:txXfrm>
        <a:off x="1377936" y="2228638"/>
        <a:ext cx="2499611" cy="1499766"/>
      </dsp:txXfrm>
    </dsp:sp>
    <dsp:sp modelId="{8EDDB64E-EE94-4115-8254-18881E5E1B54}">
      <dsp:nvSpPr>
        <dsp:cNvPr id="0" name=""/>
        <dsp:cNvSpPr/>
      </dsp:nvSpPr>
      <dsp:spPr>
        <a:xfrm>
          <a:off x="4127509" y="2228638"/>
          <a:ext cx="2499611" cy="1499766"/>
        </a:xfrm>
        <a:prstGeom prst="rect">
          <a:avLst/>
        </a:prstGeom>
        <a:solidFill>
          <a:schemeClr val="accent1">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a:effectLst>
                <a:outerShdw blurRad="38100" dist="38100" dir="2700000" algn="tl">
                  <a:srgbClr val="000000">
                    <a:alpha val="43137"/>
                  </a:srgbClr>
                </a:outerShdw>
              </a:effectLst>
            </a:rPr>
            <a:t>Patient unable to relax around the parents or family </a:t>
          </a:r>
          <a:endParaRPr lang="en-US" sz="2600" kern="1200" dirty="0">
            <a:effectLst>
              <a:outerShdw blurRad="38100" dist="38100" dir="2700000" algn="tl">
                <a:srgbClr val="000000">
                  <a:alpha val="43137"/>
                </a:srgbClr>
              </a:outerShdw>
            </a:effectLst>
          </a:endParaRPr>
        </a:p>
      </dsp:txBody>
      <dsp:txXfrm>
        <a:off x="4127509" y="2228638"/>
        <a:ext cx="2499611" cy="1499766"/>
      </dsp:txXfrm>
    </dsp:sp>
    <dsp:sp modelId="{72F8AB06-2EB2-4952-B923-0B977B833E43}">
      <dsp:nvSpPr>
        <dsp:cNvPr id="0" name=""/>
        <dsp:cNvSpPr/>
      </dsp:nvSpPr>
      <dsp:spPr>
        <a:xfrm>
          <a:off x="6877081" y="2228638"/>
          <a:ext cx="2499611" cy="1499766"/>
        </a:xfrm>
        <a:prstGeom prst="rect">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effectLst>
                <a:outerShdw blurRad="38100" dist="38100" dir="2700000" algn="tl">
                  <a:srgbClr val="000000">
                    <a:alpha val="43137"/>
                  </a:srgbClr>
                </a:outerShdw>
              </a:effectLst>
            </a:rPr>
            <a:t>Cultural              or            Religious Beliefs</a:t>
          </a:r>
          <a:endParaRPr lang="en-US" sz="2400" kern="1200" dirty="0">
            <a:effectLst>
              <a:outerShdw blurRad="38100" dist="38100" dir="2700000" algn="tl">
                <a:srgbClr val="000000">
                  <a:alpha val="43137"/>
                </a:srgbClr>
              </a:outerShdw>
            </a:effectLst>
          </a:endParaRPr>
        </a:p>
      </dsp:txBody>
      <dsp:txXfrm>
        <a:off x="6877081" y="2228638"/>
        <a:ext cx="2499611" cy="14997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749D4-C865-4F02-9931-4290B47EF03B}">
      <dsp:nvSpPr>
        <dsp:cNvPr id="0" name=""/>
        <dsp:cNvSpPr/>
      </dsp:nvSpPr>
      <dsp:spPr>
        <a:xfrm>
          <a:off x="1016703" y="1679"/>
          <a:ext cx="2092935" cy="1255761"/>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a:effectLst>
                <a:outerShdw blurRad="38100" dist="38100" dir="2700000" algn="tl">
                  <a:srgbClr val="000000">
                    <a:alpha val="43137"/>
                  </a:srgbClr>
                </a:outerShdw>
              </a:effectLst>
            </a:rPr>
            <a:t>Round with the Palliative Care Team</a:t>
          </a:r>
          <a:endParaRPr lang="en-US" sz="2100" kern="1200" dirty="0">
            <a:effectLst>
              <a:outerShdw blurRad="38100" dist="38100" dir="2700000" algn="tl">
                <a:srgbClr val="000000">
                  <a:alpha val="43137"/>
                </a:srgbClr>
              </a:outerShdw>
            </a:effectLst>
          </a:endParaRPr>
        </a:p>
      </dsp:txBody>
      <dsp:txXfrm>
        <a:off x="1016703" y="1679"/>
        <a:ext cx="2092935" cy="1255761"/>
      </dsp:txXfrm>
    </dsp:sp>
    <dsp:sp modelId="{218E2649-B465-4BD4-AE8C-50692765AFD0}">
      <dsp:nvSpPr>
        <dsp:cNvPr id="0" name=""/>
        <dsp:cNvSpPr/>
      </dsp:nvSpPr>
      <dsp:spPr>
        <a:xfrm>
          <a:off x="3318932" y="1679"/>
          <a:ext cx="2092935" cy="1255761"/>
        </a:xfrm>
        <a:prstGeom prst="rect">
          <a:avLst/>
        </a:prstGeom>
        <a:solidFill>
          <a:schemeClr val="accent3">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a:effectLst>
                <a:outerShdw blurRad="38100" dist="38100" dir="2700000" algn="tl">
                  <a:srgbClr val="000000">
                    <a:alpha val="43137"/>
                  </a:srgbClr>
                </a:outerShdw>
              </a:effectLst>
            </a:rPr>
            <a:t>Social Work</a:t>
          </a:r>
        </a:p>
        <a:p>
          <a:pPr lvl="0" algn="ctr" defTabSz="933450">
            <a:lnSpc>
              <a:spcPct val="90000"/>
            </a:lnSpc>
            <a:spcBef>
              <a:spcPct val="0"/>
            </a:spcBef>
            <a:spcAft>
              <a:spcPct val="35000"/>
            </a:spcAft>
          </a:pPr>
          <a:r>
            <a:rPr lang="en-US" sz="2100" b="1" kern="1200" dirty="0">
              <a:effectLst>
                <a:outerShdw blurRad="38100" dist="38100" dir="2700000" algn="tl">
                  <a:srgbClr val="000000">
                    <a:alpha val="43137"/>
                  </a:srgbClr>
                </a:outerShdw>
              </a:effectLst>
            </a:rPr>
            <a:t>Eating Disorder Program</a:t>
          </a:r>
          <a:endParaRPr lang="en-US" sz="2100" kern="1200" dirty="0">
            <a:effectLst>
              <a:outerShdw blurRad="38100" dist="38100" dir="2700000" algn="tl">
                <a:srgbClr val="000000">
                  <a:alpha val="43137"/>
                </a:srgbClr>
              </a:outerShdw>
            </a:effectLst>
          </a:endParaRPr>
        </a:p>
      </dsp:txBody>
      <dsp:txXfrm>
        <a:off x="3318932" y="1679"/>
        <a:ext cx="2092935" cy="1255761"/>
      </dsp:txXfrm>
    </dsp:sp>
    <dsp:sp modelId="{8F2408D8-652F-4469-9E0F-EB52D2E8B3E1}">
      <dsp:nvSpPr>
        <dsp:cNvPr id="0" name=""/>
        <dsp:cNvSpPr/>
      </dsp:nvSpPr>
      <dsp:spPr>
        <a:xfrm>
          <a:off x="5621161" y="1679"/>
          <a:ext cx="2092935" cy="1255761"/>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a:effectLst>
                <a:outerShdw blurRad="38100" dist="38100" dir="2700000" algn="tl">
                  <a:srgbClr val="000000">
                    <a:alpha val="43137"/>
                  </a:srgbClr>
                </a:outerShdw>
              </a:effectLst>
            </a:rPr>
            <a:t>Child Life</a:t>
          </a:r>
        </a:p>
        <a:p>
          <a:pPr lvl="0" algn="ctr" defTabSz="933450">
            <a:lnSpc>
              <a:spcPct val="90000"/>
            </a:lnSpc>
            <a:spcBef>
              <a:spcPct val="0"/>
            </a:spcBef>
            <a:spcAft>
              <a:spcPct val="35000"/>
            </a:spcAft>
          </a:pPr>
          <a:r>
            <a:rPr lang="en-US" sz="2100" b="1" kern="1200">
              <a:effectLst>
                <a:outerShdw blurRad="38100" dist="38100" dir="2700000" algn="tl">
                  <a:srgbClr val="000000">
                    <a:alpha val="43137"/>
                  </a:srgbClr>
                </a:outerShdw>
              </a:effectLst>
            </a:rPr>
            <a:t>Creative Art Therapy</a:t>
          </a:r>
          <a:endParaRPr lang="en-US" sz="2100" kern="1200">
            <a:effectLst>
              <a:outerShdw blurRad="38100" dist="38100" dir="2700000" algn="tl">
                <a:srgbClr val="000000">
                  <a:alpha val="43137"/>
                </a:srgbClr>
              </a:outerShdw>
            </a:effectLst>
          </a:endParaRPr>
        </a:p>
      </dsp:txBody>
      <dsp:txXfrm>
        <a:off x="5621161" y="1679"/>
        <a:ext cx="2092935" cy="1255761"/>
      </dsp:txXfrm>
    </dsp:sp>
    <dsp:sp modelId="{DA4C794E-6A34-4E76-B25A-D45B53C907EB}">
      <dsp:nvSpPr>
        <dsp:cNvPr id="0" name=""/>
        <dsp:cNvSpPr/>
      </dsp:nvSpPr>
      <dsp:spPr>
        <a:xfrm>
          <a:off x="7923390" y="1679"/>
          <a:ext cx="2092935" cy="1255761"/>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a:effectLst>
                <a:outerShdw blurRad="38100" dist="38100" dir="2700000" algn="tl">
                  <a:srgbClr val="000000">
                    <a:alpha val="43137"/>
                  </a:srgbClr>
                </a:outerShdw>
              </a:effectLst>
            </a:rPr>
            <a:t>Chaplaincy</a:t>
          </a:r>
          <a:endParaRPr lang="en-US" sz="2100" kern="1200">
            <a:effectLst>
              <a:outerShdw blurRad="38100" dist="38100" dir="2700000" algn="tl">
                <a:srgbClr val="000000">
                  <a:alpha val="43137"/>
                </a:srgbClr>
              </a:outerShdw>
            </a:effectLst>
          </a:endParaRPr>
        </a:p>
      </dsp:txBody>
      <dsp:txXfrm>
        <a:off x="7923390" y="1679"/>
        <a:ext cx="2092935" cy="1255761"/>
      </dsp:txXfrm>
    </dsp:sp>
    <dsp:sp modelId="{D3FDBC96-5FBC-44E2-8C28-96B3FF52BE51}">
      <dsp:nvSpPr>
        <dsp:cNvPr id="0" name=""/>
        <dsp:cNvSpPr/>
      </dsp:nvSpPr>
      <dsp:spPr>
        <a:xfrm>
          <a:off x="1016703" y="1466733"/>
          <a:ext cx="2092935" cy="1255761"/>
        </a:xfrm>
        <a:prstGeom prst="rect">
          <a:avLst/>
        </a:prstGeom>
        <a:solidFill>
          <a:schemeClr val="accent1">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effectLst>
                <a:outerShdw blurRad="38100" dist="38100" dir="2700000" algn="tl">
                  <a:srgbClr val="000000">
                    <a:alpha val="43137"/>
                  </a:srgbClr>
                </a:outerShdw>
              </a:effectLst>
            </a:rPr>
            <a:t>Nursing </a:t>
          </a:r>
        </a:p>
        <a:p>
          <a:pPr lvl="0" algn="ctr" defTabSz="889000">
            <a:lnSpc>
              <a:spcPct val="90000"/>
            </a:lnSpc>
            <a:spcBef>
              <a:spcPct val="0"/>
            </a:spcBef>
            <a:spcAft>
              <a:spcPct val="35000"/>
            </a:spcAft>
          </a:pPr>
          <a:r>
            <a:rPr lang="en-US" sz="2000" b="1" kern="1200" dirty="0">
              <a:effectLst>
                <a:outerShdw blurRad="38100" dist="38100" dir="2700000" algn="tl">
                  <a:srgbClr val="000000">
                    <a:alpha val="43137"/>
                  </a:srgbClr>
                </a:outerShdw>
              </a:effectLst>
            </a:rPr>
            <a:t>Staff</a:t>
          </a:r>
          <a:endParaRPr lang="en-US" sz="2000" kern="1200" dirty="0">
            <a:effectLst>
              <a:outerShdw blurRad="38100" dist="38100" dir="2700000" algn="tl">
                <a:srgbClr val="000000">
                  <a:alpha val="43137"/>
                </a:srgbClr>
              </a:outerShdw>
            </a:effectLst>
          </a:endParaRPr>
        </a:p>
      </dsp:txBody>
      <dsp:txXfrm>
        <a:off x="1016703" y="1466733"/>
        <a:ext cx="2092935" cy="1255761"/>
      </dsp:txXfrm>
    </dsp:sp>
    <dsp:sp modelId="{39758479-EDF1-4988-8131-086E4C7C3735}">
      <dsp:nvSpPr>
        <dsp:cNvPr id="0" name=""/>
        <dsp:cNvSpPr/>
      </dsp:nvSpPr>
      <dsp:spPr>
        <a:xfrm>
          <a:off x="3318932" y="1466733"/>
          <a:ext cx="2092935" cy="1255761"/>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effectLst>
                <a:outerShdw blurRad="38100" dist="38100" dir="2700000" algn="tl">
                  <a:srgbClr val="000000">
                    <a:alpha val="43137"/>
                  </a:srgbClr>
                </a:outerShdw>
              </a:effectLst>
            </a:rPr>
            <a:t>Medicine</a:t>
          </a:r>
          <a:endParaRPr lang="en-US" sz="2000" kern="1200" dirty="0">
            <a:effectLst>
              <a:outerShdw blurRad="38100" dist="38100" dir="2700000" algn="tl">
                <a:srgbClr val="000000">
                  <a:alpha val="43137"/>
                </a:srgbClr>
              </a:outerShdw>
            </a:effectLst>
          </a:endParaRPr>
        </a:p>
      </dsp:txBody>
      <dsp:txXfrm>
        <a:off x="3318932" y="1466733"/>
        <a:ext cx="2092935" cy="1255761"/>
      </dsp:txXfrm>
    </dsp:sp>
    <dsp:sp modelId="{540F3FAF-BF51-47EF-BCCF-337B19EFC931}">
      <dsp:nvSpPr>
        <dsp:cNvPr id="0" name=""/>
        <dsp:cNvSpPr/>
      </dsp:nvSpPr>
      <dsp:spPr>
        <a:xfrm>
          <a:off x="5621161" y="1466733"/>
          <a:ext cx="2092935" cy="1255761"/>
        </a:xfrm>
        <a:prstGeom prst="rect">
          <a:avLst/>
        </a:prstGeom>
        <a:solidFill>
          <a:schemeClr val="accent3">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effectLst>
                <a:outerShdw blurRad="38100" dist="38100" dir="2700000" algn="tl">
                  <a:srgbClr val="000000">
                    <a:alpha val="43137"/>
                  </a:srgbClr>
                </a:outerShdw>
              </a:effectLst>
            </a:rPr>
            <a:t>Hospital </a:t>
          </a:r>
        </a:p>
        <a:p>
          <a:pPr lvl="0" algn="ctr" defTabSz="889000">
            <a:lnSpc>
              <a:spcPct val="90000"/>
            </a:lnSpc>
            <a:spcBef>
              <a:spcPct val="0"/>
            </a:spcBef>
            <a:spcAft>
              <a:spcPct val="35000"/>
            </a:spcAft>
          </a:pPr>
          <a:r>
            <a:rPr lang="en-US" sz="2000" b="1" kern="1200" dirty="0">
              <a:effectLst>
                <a:outerShdw blurRad="38100" dist="38100" dir="2700000" algn="tl">
                  <a:srgbClr val="000000">
                    <a:alpha val="43137"/>
                  </a:srgbClr>
                </a:outerShdw>
              </a:effectLst>
            </a:rPr>
            <a:t>Liaisons</a:t>
          </a:r>
          <a:endParaRPr lang="en-US" sz="2000" kern="1200" dirty="0">
            <a:effectLst>
              <a:outerShdw blurRad="38100" dist="38100" dir="2700000" algn="tl">
                <a:srgbClr val="000000">
                  <a:alpha val="43137"/>
                </a:srgbClr>
              </a:outerShdw>
            </a:effectLst>
          </a:endParaRPr>
        </a:p>
      </dsp:txBody>
      <dsp:txXfrm>
        <a:off x="5621161" y="1466733"/>
        <a:ext cx="2092935" cy="1255761"/>
      </dsp:txXfrm>
    </dsp:sp>
    <dsp:sp modelId="{1288AC83-F712-4587-9EDF-530376EDF8D6}">
      <dsp:nvSpPr>
        <dsp:cNvPr id="0" name=""/>
        <dsp:cNvSpPr/>
      </dsp:nvSpPr>
      <dsp:spPr>
        <a:xfrm>
          <a:off x="7923390" y="1466733"/>
          <a:ext cx="2092935" cy="1255761"/>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a:effectLst>
                <a:outerShdw blurRad="38100" dist="38100" dir="2700000" algn="tl">
                  <a:srgbClr val="000000">
                    <a:alpha val="43137"/>
                  </a:srgbClr>
                </a:outerShdw>
              </a:effectLst>
            </a:rPr>
            <a:t>OT/PT</a:t>
          </a:r>
          <a:endParaRPr lang="en-US" sz="2100" kern="1200">
            <a:effectLst>
              <a:outerShdw blurRad="38100" dist="38100" dir="2700000" algn="tl">
                <a:srgbClr val="000000">
                  <a:alpha val="43137"/>
                </a:srgbClr>
              </a:outerShdw>
            </a:effectLst>
          </a:endParaRPr>
        </a:p>
      </dsp:txBody>
      <dsp:txXfrm>
        <a:off x="7923390" y="1466733"/>
        <a:ext cx="2092935" cy="1255761"/>
      </dsp:txXfrm>
    </dsp:sp>
    <dsp:sp modelId="{FC0F7416-466B-4C77-8B73-578431656A77}">
      <dsp:nvSpPr>
        <dsp:cNvPr id="0" name=""/>
        <dsp:cNvSpPr/>
      </dsp:nvSpPr>
      <dsp:spPr>
        <a:xfrm>
          <a:off x="3318932" y="2931788"/>
          <a:ext cx="2092935" cy="1255761"/>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effectLst>
                <a:outerShdw blurRad="38100" dist="38100" dir="2700000" algn="tl">
                  <a:srgbClr val="000000">
                    <a:alpha val="43137"/>
                  </a:srgbClr>
                </a:outerShdw>
              </a:effectLst>
            </a:rPr>
            <a:t>Patient </a:t>
          </a:r>
        </a:p>
        <a:p>
          <a:pPr lvl="0" algn="ctr" defTabSz="889000">
            <a:lnSpc>
              <a:spcPct val="90000"/>
            </a:lnSpc>
            <a:spcBef>
              <a:spcPct val="0"/>
            </a:spcBef>
            <a:spcAft>
              <a:spcPct val="35000"/>
            </a:spcAft>
          </a:pPr>
          <a:r>
            <a:rPr lang="en-US" sz="2000" b="1" kern="1200" dirty="0">
              <a:effectLst>
                <a:outerShdw blurRad="38100" dist="38100" dir="2700000" algn="tl">
                  <a:srgbClr val="000000">
                    <a:alpha val="43137"/>
                  </a:srgbClr>
                </a:outerShdw>
              </a:effectLst>
            </a:rPr>
            <a:t>Experience Team</a:t>
          </a:r>
        </a:p>
      </dsp:txBody>
      <dsp:txXfrm>
        <a:off x="3318932" y="2931788"/>
        <a:ext cx="2092935" cy="1255761"/>
      </dsp:txXfrm>
    </dsp:sp>
    <dsp:sp modelId="{AE8DE54A-4A03-4309-BBEA-90C44743916E}">
      <dsp:nvSpPr>
        <dsp:cNvPr id="0" name=""/>
        <dsp:cNvSpPr/>
      </dsp:nvSpPr>
      <dsp:spPr>
        <a:xfrm>
          <a:off x="5621161" y="2931788"/>
          <a:ext cx="2092935" cy="1255761"/>
        </a:xfrm>
        <a:prstGeom prst="rect">
          <a:avLst/>
        </a:prstGeom>
        <a:solidFill>
          <a:schemeClr val="accent1">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a:effectLst>
                <a:outerShdw blurRad="38100" dist="38100" dir="2700000" algn="tl">
                  <a:srgbClr val="000000">
                    <a:alpha val="43137"/>
                  </a:srgbClr>
                </a:outerShdw>
              </a:effectLst>
            </a:rPr>
            <a:t>Marketing Flyers with Online Scheduling </a:t>
          </a:r>
          <a:endParaRPr lang="en-US" sz="2100" kern="1200">
            <a:effectLst>
              <a:outerShdw blurRad="38100" dist="38100" dir="2700000" algn="tl">
                <a:srgbClr val="000000">
                  <a:alpha val="43137"/>
                </a:srgbClr>
              </a:outerShdw>
            </a:effectLst>
          </a:endParaRPr>
        </a:p>
      </dsp:txBody>
      <dsp:txXfrm>
        <a:off x="5621161" y="2931788"/>
        <a:ext cx="2092935" cy="12557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5DF09-2F38-43E5-A2B4-C5CB9103A3E1}">
      <dsp:nvSpPr>
        <dsp:cNvPr id="0" name=""/>
        <dsp:cNvSpPr/>
      </dsp:nvSpPr>
      <dsp:spPr>
        <a:xfrm>
          <a:off x="261484" y="430103"/>
          <a:ext cx="808488" cy="80848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E7FC31-C65A-4230-8B0A-366DF7763BC0}">
      <dsp:nvSpPr>
        <dsp:cNvPr id="0" name=""/>
        <dsp:cNvSpPr/>
      </dsp:nvSpPr>
      <dsp:spPr>
        <a:xfrm>
          <a:off x="433784" y="602404"/>
          <a:ext cx="463886" cy="463886"/>
        </a:xfrm>
        <a:prstGeom prst="rect">
          <a:avLst/>
        </a:prstGeom>
        <a:solidFill>
          <a:schemeClr val="bg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8EC4AB-BD22-4BFB-912C-B287525B98D3}">
      <dsp:nvSpPr>
        <dsp:cNvPr id="0" name=""/>
        <dsp:cNvSpPr/>
      </dsp:nvSpPr>
      <dsp:spPr>
        <a:xfrm>
          <a:off x="3032" y="1490415"/>
          <a:ext cx="1325390" cy="53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00100">
            <a:lnSpc>
              <a:spcPct val="100000"/>
            </a:lnSpc>
            <a:spcBef>
              <a:spcPct val="0"/>
            </a:spcBef>
            <a:spcAft>
              <a:spcPct val="35000"/>
            </a:spcAft>
            <a:defRPr cap="all"/>
          </a:pPr>
          <a:endParaRPr lang="en-US" sz="1800" kern="1200"/>
        </a:p>
      </dsp:txBody>
      <dsp:txXfrm>
        <a:off x="3032" y="1490415"/>
        <a:ext cx="1325390" cy="530156"/>
      </dsp:txXfrm>
    </dsp:sp>
    <dsp:sp modelId="{5840FC32-96FA-4860-9139-E2279493951C}">
      <dsp:nvSpPr>
        <dsp:cNvPr id="0" name=""/>
        <dsp:cNvSpPr/>
      </dsp:nvSpPr>
      <dsp:spPr>
        <a:xfrm>
          <a:off x="1818818" y="430103"/>
          <a:ext cx="808488" cy="808488"/>
        </a:xfrm>
        <a:prstGeom prst="ellipse">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dsp:style>
    </dsp:sp>
    <dsp:sp modelId="{FEF50F6B-198E-4747-B623-30ED80C7B036}">
      <dsp:nvSpPr>
        <dsp:cNvPr id="0" name=""/>
        <dsp:cNvSpPr/>
      </dsp:nvSpPr>
      <dsp:spPr>
        <a:xfrm>
          <a:off x="1991118" y="602404"/>
          <a:ext cx="463886" cy="463886"/>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45E4B3-47FC-491E-974A-872BF69D2A4F}">
      <dsp:nvSpPr>
        <dsp:cNvPr id="0" name=""/>
        <dsp:cNvSpPr/>
      </dsp:nvSpPr>
      <dsp:spPr>
        <a:xfrm>
          <a:off x="1560366" y="1490415"/>
          <a:ext cx="1325390" cy="53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00100">
            <a:lnSpc>
              <a:spcPct val="100000"/>
            </a:lnSpc>
            <a:spcBef>
              <a:spcPct val="0"/>
            </a:spcBef>
            <a:spcAft>
              <a:spcPct val="35000"/>
            </a:spcAft>
            <a:defRPr cap="all"/>
          </a:pPr>
          <a:r>
            <a:rPr lang="en-US" sz="1800" b="1" kern="1200">
              <a:solidFill>
                <a:schemeClr val="accent3">
                  <a:lumMod val="50000"/>
                </a:schemeClr>
              </a:solidFill>
              <a:effectLst/>
            </a:rPr>
            <a:t>Genetic disorders</a:t>
          </a:r>
        </a:p>
      </dsp:txBody>
      <dsp:txXfrm>
        <a:off x="1560366" y="1490415"/>
        <a:ext cx="1325390" cy="530156"/>
      </dsp:txXfrm>
    </dsp:sp>
    <dsp:sp modelId="{EDAAEDA1-B7BF-4706-B7F7-8E859FFA47ED}">
      <dsp:nvSpPr>
        <dsp:cNvPr id="0" name=""/>
        <dsp:cNvSpPr/>
      </dsp:nvSpPr>
      <dsp:spPr>
        <a:xfrm>
          <a:off x="3483382" y="406903"/>
          <a:ext cx="808488" cy="80848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58B188-E59C-4FEB-A92A-FAC55667F5FD}">
      <dsp:nvSpPr>
        <dsp:cNvPr id="0" name=""/>
        <dsp:cNvSpPr/>
      </dsp:nvSpPr>
      <dsp:spPr>
        <a:xfrm>
          <a:off x="3655683" y="579204"/>
          <a:ext cx="463886" cy="463886"/>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1BCE27-EBC5-45FC-8BD6-80A5EA6E0990}">
      <dsp:nvSpPr>
        <dsp:cNvPr id="0" name=""/>
        <dsp:cNvSpPr/>
      </dsp:nvSpPr>
      <dsp:spPr>
        <a:xfrm>
          <a:off x="3117700" y="1420817"/>
          <a:ext cx="1539852" cy="622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100000"/>
            </a:lnSpc>
            <a:spcBef>
              <a:spcPct val="0"/>
            </a:spcBef>
            <a:spcAft>
              <a:spcPct val="35000"/>
            </a:spcAft>
            <a:defRPr cap="all"/>
          </a:pPr>
          <a:r>
            <a:rPr lang="en-US" sz="1400" b="1" kern="1200"/>
            <a:t>Cognitively challenged/ neurodiverse</a:t>
          </a:r>
        </a:p>
      </dsp:txBody>
      <dsp:txXfrm>
        <a:off x="3117700" y="1420817"/>
        <a:ext cx="1539852" cy="622954"/>
      </dsp:txXfrm>
    </dsp:sp>
    <dsp:sp modelId="{FE772BBB-EC26-45C9-AA91-889737B110BD}">
      <dsp:nvSpPr>
        <dsp:cNvPr id="0" name=""/>
        <dsp:cNvSpPr/>
      </dsp:nvSpPr>
      <dsp:spPr>
        <a:xfrm>
          <a:off x="5147947" y="430103"/>
          <a:ext cx="808488" cy="80848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4286FE-0E92-4451-B5CA-D782AF798AF8}">
      <dsp:nvSpPr>
        <dsp:cNvPr id="0" name=""/>
        <dsp:cNvSpPr/>
      </dsp:nvSpPr>
      <dsp:spPr>
        <a:xfrm>
          <a:off x="5320248" y="602404"/>
          <a:ext cx="463886" cy="463886"/>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A3658D-7166-4DF0-89F7-944B640CF06C}">
      <dsp:nvSpPr>
        <dsp:cNvPr id="0" name=""/>
        <dsp:cNvSpPr/>
      </dsp:nvSpPr>
      <dsp:spPr>
        <a:xfrm>
          <a:off x="4889496" y="1490415"/>
          <a:ext cx="1325390" cy="53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00100">
            <a:lnSpc>
              <a:spcPct val="100000"/>
            </a:lnSpc>
            <a:spcBef>
              <a:spcPct val="0"/>
            </a:spcBef>
            <a:spcAft>
              <a:spcPct val="35000"/>
            </a:spcAft>
            <a:defRPr cap="all"/>
          </a:pPr>
          <a:r>
            <a:rPr lang="en-US" sz="1800" b="1" kern="1200"/>
            <a:t>Oncology</a:t>
          </a:r>
        </a:p>
      </dsp:txBody>
      <dsp:txXfrm>
        <a:off x="4889496" y="1490415"/>
        <a:ext cx="1325390" cy="530156"/>
      </dsp:txXfrm>
    </dsp:sp>
    <dsp:sp modelId="{12FA73FC-386E-46F3-9BF5-047A996AA1F7}">
      <dsp:nvSpPr>
        <dsp:cNvPr id="0" name=""/>
        <dsp:cNvSpPr/>
      </dsp:nvSpPr>
      <dsp:spPr>
        <a:xfrm>
          <a:off x="649114" y="2375119"/>
          <a:ext cx="808488" cy="808488"/>
        </a:xfrm>
        <a:prstGeom prst="ellipse">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41BAF8DF-AA4D-47F7-82F7-58D20304FBF8}">
      <dsp:nvSpPr>
        <dsp:cNvPr id="0" name=""/>
        <dsp:cNvSpPr/>
      </dsp:nvSpPr>
      <dsp:spPr>
        <a:xfrm>
          <a:off x="821415" y="2547420"/>
          <a:ext cx="463886" cy="463886"/>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E78BEB-D931-4E9E-B746-B963CCE1841A}">
      <dsp:nvSpPr>
        <dsp:cNvPr id="0" name=""/>
        <dsp:cNvSpPr/>
      </dsp:nvSpPr>
      <dsp:spPr>
        <a:xfrm>
          <a:off x="390663" y="3435431"/>
          <a:ext cx="1325390" cy="53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US" sz="2000" b="1" kern="1200">
              <a:solidFill>
                <a:schemeClr val="accent1">
                  <a:lumMod val="60000"/>
                  <a:lumOff val="40000"/>
                </a:schemeClr>
              </a:solidFill>
            </a:rPr>
            <a:t>Trauma</a:t>
          </a:r>
        </a:p>
      </dsp:txBody>
      <dsp:txXfrm>
        <a:off x="390663" y="3435431"/>
        <a:ext cx="1325390" cy="530156"/>
      </dsp:txXfrm>
    </dsp:sp>
    <dsp:sp modelId="{CA636514-5C06-4FF8-AA76-1B61A178514C}">
      <dsp:nvSpPr>
        <dsp:cNvPr id="0" name=""/>
        <dsp:cNvSpPr/>
      </dsp:nvSpPr>
      <dsp:spPr>
        <a:xfrm>
          <a:off x="2206448" y="2375119"/>
          <a:ext cx="808488" cy="80848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B6203-DA6D-4E49-A382-746F12719325}">
      <dsp:nvSpPr>
        <dsp:cNvPr id="0" name=""/>
        <dsp:cNvSpPr/>
      </dsp:nvSpPr>
      <dsp:spPr>
        <a:xfrm>
          <a:off x="2378749" y="2547420"/>
          <a:ext cx="463886" cy="463886"/>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39D898-F2AB-4BC0-9290-CFBDA489C041}">
      <dsp:nvSpPr>
        <dsp:cNvPr id="0" name=""/>
        <dsp:cNvSpPr/>
      </dsp:nvSpPr>
      <dsp:spPr>
        <a:xfrm>
          <a:off x="1947997" y="3435431"/>
          <a:ext cx="1325390" cy="53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00100">
            <a:lnSpc>
              <a:spcPct val="100000"/>
            </a:lnSpc>
            <a:spcBef>
              <a:spcPct val="0"/>
            </a:spcBef>
            <a:spcAft>
              <a:spcPct val="35000"/>
            </a:spcAft>
            <a:defRPr cap="all"/>
          </a:pPr>
          <a:r>
            <a:rPr lang="en-US" sz="1800" b="1" kern="1200"/>
            <a:t>Cardiac</a:t>
          </a:r>
        </a:p>
      </dsp:txBody>
      <dsp:txXfrm>
        <a:off x="1947997" y="3435431"/>
        <a:ext cx="1325390" cy="530156"/>
      </dsp:txXfrm>
    </dsp:sp>
    <dsp:sp modelId="{2A88CF72-68C5-4D00-8C44-3CFE1D216722}">
      <dsp:nvSpPr>
        <dsp:cNvPr id="0" name=""/>
        <dsp:cNvSpPr/>
      </dsp:nvSpPr>
      <dsp:spPr>
        <a:xfrm>
          <a:off x="4262049" y="2375119"/>
          <a:ext cx="808488" cy="808488"/>
        </a:xfrm>
        <a:prstGeom prst="ellipse">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dsp:style>
    </dsp:sp>
    <dsp:sp modelId="{8BB5D735-6EF3-4800-9484-B5B98FE37B52}">
      <dsp:nvSpPr>
        <dsp:cNvPr id="0" name=""/>
        <dsp:cNvSpPr/>
      </dsp:nvSpPr>
      <dsp:spPr>
        <a:xfrm>
          <a:off x="4434350" y="2547420"/>
          <a:ext cx="463886" cy="463886"/>
        </a:xfrm>
        <a:prstGeom prst="rect">
          <a:avLst/>
        </a:prstGeom>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B1FE93-21B5-4E4C-B177-9F693FC2A533}">
      <dsp:nvSpPr>
        <dsp:cNvPr id="0" name=""/>
        <dsp:cNvSpPr/>
      </dsp:nvSpPr>
      <dsp:spPr>
        <a:xfrm>
          <a:off x="3505331" y="3435431"/>
          <a:ext cx="2321925" cy="53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00100">
            <a:lnSpc>
              <a:spcPct val="100000"/>
            </a:lnSpc>
            <a:spcBef>
              <a:spcPct val="0"/>
            </a:spcBef>
            <a:spcAft>
              <a:spcPct val="35000"/>
            </a:spcAft>
            <a:defRPr cap="all"/>
          </a:pPr>
          <a:r>
            <a:rPr lang="en-US" sz="1800" b="1" kern="1200">
              <a:solidFill>
                <a:schemeClr val="accent3">
                  <a:lumMod val="50000"/>
                </a:schemeClr>
              </a:solidFill>
            </a:rPr>
            <a:t>Chronic long-term illness</a:t>
          </a:r>
        </a:p>
      </dsp:txBody>
      <dsp:txXfrm>
        <a:off x="3505331" y="3435431"/>
        <a:ext cx="2321925" cy="5301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5B357-B541-49C8-9777-C9F99415672A}">
      <dsp:nvSpPr>
        <dsp:cNvPr id="0" name=""/>
        <dsp:cNvSpPr/>
      </dsp:nvSpPr>
      <dsp:spPr>
        <a:xfrm>
          <a:off x="439580" y="601"/>
          <a:ext cx="3221558" cy="193293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endParaRPr lang="en-US" sz="2900" b="1" kern="1200" dirty="0">
            <a:effectLst>
              <a:outerShdw blurRad="38100" dist="38100" dir="2700000" algn="tl">
                <a:srgbClr val="000000">
                  <a:alpha val="43137"/>
                </a:srgbClr>
              </a:outerShdw>
            </a:effectLst>
          </a:endParaRPr>
        </a:p>
      </dsp:txBody>
      <dsp:txXfrm>
        <a:off x="439580" y="601"/>
        <a:ext cx="3221558" cy="1932934"/>
      </dsp:txXfrm>
    </dsp:sp>
    <dsp:sp modelId="{44C2D055-DCEF-4D24-A9AE-E11B906428F4}">
      <dsp:nvSpPr>
        <dsp:cNvPr id="0" name=""/>
        <dsp:cNvSpPr/>
      </dsp:nvSpPr>
      <dsp:spPr>
        <a:xfrm>
          <a:off x="3983294" y="50993"/>
          <a:ext cx="3066440" cy="1832151"/>
        </a:xfrm>
        <a:prstGeom prst="rect">
          <a:avLst/>
        </a:prstGeom>
        <a:solidFill>
          <a:srgbClr val="CC0099"/>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a:effectLst>
                <a:outerShdw blurRad="38100" dist="38100" dir="2700000" algn="tl">
                  <a:srgbClr val="000000">
                    <a:alpha val="43137"/>
                  </a:srgbClr>
                </a:outerShdw>
              </a:effectLst>
            </a:rPr>
            <a:t>Can start as young as         </a:t>
          </a:r>
          <a:r>
            <a:rPr lang="en-US" sz="2900" b="1" i="0" kern="1200" dirty="0">
              <a:effectLst>
                <a:outerShdw blurRad="38100" dist="38100" dir="2700000" algn="tl">
                  <a:srgbClr val="000000">
                    <a:alpha val="43137"/>
                  </a:srgbClr>
                </a:outerShdw>
              </a:effectLst>
            </a:rPr>
            <a:t>age 6 </a:t>
          </a:r>
          <a:endParaRPr lang="en-US" sz="2900" b="1" kern="1200" dirty="0">
            <a:effectLst>
              <a:outerShdw blurRad="38100" dist="38100" dir="2700000" algn="tl">
                <a:srgbClr val="000000">
                  <a:alpha val="43137"/>
                </a:srgbClr>
              </a:outerShdw>
            </a:effectLst>
          </a:endParaRPr>
        </a:p>
        <a:p>
          <a:pPr lvl="0" algn="ctr" defTabSz="1289050">
            <a:lnSpc>
              <a:spcPct val="90000"/>
            </a:lnSpc>
            <a:spcBef>
              <a:spcPct val="0"/>
            </a:spcBef>
            <a:spcAft>
              <a:spcPct val="35000"/>
            </a:spcAft>
            <a:buFont typeface="+mj-lt"/>
            <a:buAutoNum type="arabicPeriod"/>
          </a:pPr>
          <a:endParaRPr lang="en-US" sz="2900" b="1" i="0" kern="1200" dirty="0">
            <a:effectLst>
              <a:outerShdw blurRad="38100" dist="38100" dir="2700000" algn="tl">
                <a:srgbClr val="000000">
                  <a:alpha val="43137"/>
                </a:srgbClr>
              </a:outerShdw>
            </a:effectLst>
          </a:endParaRPr>
        </a:p>
      </dsp:txBody>
      <dsp:txXfrm>
        <a:off x="3983294" y="50993"/>
        <a:ext cx="3066440" cy="1832151"/>
      </dsp:txXfrm>
    </dsp:sp>
    <dsp:sp modelId="{D0DC2AB5-CBD7-441B-9592-E4334409A816}">
      <dsp:nvSpPr>
        <dsp:cNvPr id="0" name=""/>
        <dsp:cNvSpPr/>
      </dsp:nvSpPr>
      <dsp:spPr>
        <a:xfrm>
          <a:off x="7371890" y="601"/>
          <a:ext cx="3221558" cy="1932934"/>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a:effectLst>
                <a:outerShdw blurRad="38100" dist="38100" dir="2700000" algn="tl">
                  <a:srgbClr val="000000">
                    <a:alpha val="43137"/>
                  </a:srgbClr>
                </a:outerShdw>
              </a:effectLst>
            </a:rPr>
            <a:t>Only </a:t>
          </a:r>
          <a:r>
            <a:rPr lang="en-US" sz="2900" b="1" i="0" kern="1200">
              <a:effectLst>
                <a:outerShdw blurRad="38100" dist="38100" dir="2700000" algn="tl">
                  <a:srgbClr val="000000">
                    <a:alpha val="43137"/>
                  </a:srgbClr>
                </a:outerShdw>
              </a:effectLst>
            </a:rPr>
            <a:t>20% of adolescents with eating disorders seek treatment</a:t>
          </a:r>
          <a:endParaRPr lang="en-US" sz="2900" b="1" kern="1200">
            <a:effectLst>
              <a:outerShdw blurRad="38100" dist="38100" dir="2700000" algn="tl">
                <a:srgbClr val="000000">
                  <a:alpha val="43137"/>
                </a:srgbClr>
              </a:outerShdw>
            </a:effectLst>
          </a:endParaRPr>
        </a:p>
      </dsp:txBody>
      <dsp:txXfrm>
        <a:off x="7371890" y="601"/>
        <a:ext cx="3221558" cy="1932934"/>
      </dsp:txXfrm>
    </dsp:sp>
    <dsp:sp modelId="{2A70024D-31A6-47A5-BE2B-EF1AF15E4749}">
      <dsp:nvSpPr>
        <dsp:cNvPr id="0" name=""/>
        <dsp:cNvSpPr/>
      </dsp:nvSpPr>
      <dsp:spPr>
        <a:xfrm>
          <a:off x="2273452" y="2255692"/>
          <a:ext cx="6486124" cy="193293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buFont typeface="+mj-lt"/>
            <a:buAutoNum type="arabicPeriod"/>
          </a:pPr>
          <a:r>
            <a:rPr lang="en-US" sz="2900" b="1" i="0" kern="1200" dirty="0">
              <a:effectLst>
                <a:outerShdw blurRad="38100" dist="38100" dir="2700000" algn="tl">
                  <a:srgbClr val="000000">
                    <a:alpha val="43137"/>
                  </a:srgbClr>
                </a:outerShdw>
              </a:effectLst>
            </a:rPr>
            <a:t>Anorexia Nervosa has the Highest Mortality Rate of any Mental Illness</a:t>
          </a:r>
        </a:p>
      </dsp:txBody>
      <dsp:txXfrm>
        <a:off x="2273452" y="2255692"/>
        <a:ext cx="6486124" cy="19329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7E4EC-06AC-4170-8050-362478AB8323}">
      <dsp:nvSpPr>
        <dsp:cNvPr id="0" name=""/>
        <dsp:cNvSpPr/>
      </dsp:nvSpPr>
      <dsp:spPr>
        <a:xfrm>
          <a:off x="676236" y="1135103"/>
          <a:ext cx="3467059" cy="496135"/>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1066800">
            <a:lnSpc>
              <a:spcPct val="90000"/>
            </a:lnSpc>
            <a:spcBef>
              <a:spcPct val="0"/>
            </a:spcBef>
            <a:spcAft>
              <a:spcPct val="35000"/>
            </a:spcAft>
          </a:pPr>
          <a:r>
            <a:rPr lang="en-US" sz="2400" b="1" kern="1200" dirty="0">
              <a:effectLst>
                <a:outerShdw blurRad="38100" dist="38100" dir="2700000" algn="tl">
                  <a:srgbClr val="000000">
                    <a:alpha val="43137"/>
                  </a:srgbClr>
                </a:outerShdw>
              </a:effectLst>
            </a:rPr>
            <a:t>2021</a:t>
          </a:r>
        </a:p>
      </dsp:txBody>
      <dsp:txXfrm>
        <a:off x="676236" y="1135103"/>
        <a:ext cx="3367832" cy="496135"/>
      </dsp:txXfrm>
    </dsp:sp>
    <dsp:sp modelId="{8EB4FF08-21B0-4A0C-91EC-F70A9C227739}">
      <dsp:nvSpPr>
        <dsp:cNvPr id="0" name=""/>
        <dsp:cNvSpPr/>
      </dsp:nvSpPr>
      <dsp:spPr>
        <a:xfrm>
          <a:off x="2085" y="-245229"/>
          <a:ext cx="4815360" cy="1323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0" rIns="0" bIns="177800" numCol="1" spcCol="1270" anchor="b" anchorCtr="1">
          <a:noAutofit/>
        </a:bodyPr>
        <a:lstStyle/>
        <a:p>
          <a:pPr lvl="0" algn="ctr" defTabSz="889000">
            <a:lnSpc>
              <a:spcPct val="90000"/>
            </a:lnSpc>
            <a:spcBef>
              <a:spcPct val="0"/>
            </a:spcBef>
            <a:spcAft>
              <a:spcPct val="35000"/>
            </a:spcAft>
          </a:pPr>
          <a:r>
            <a:rPr lang="en-US" sz="2000" b="1" kern="1200" dirty="0">
              <a:solidFill>
                <a:srgbClr val="002060"/>
              </a:solidFill>
            </a:rPr>
            <a:t>In 2021, the CCMC staff enjoyed over 4,300 </a:t>
          </a:r>
        </a:p>
        <a:p>
          <a:pPr lvl="0" algn="ctr" defTabSz="889000">
            <a:lnSpc>
              <a:spcPct val="90000"/>
            </a:lnSpc>
            <a:spcBef>
              <a:spcPct val="0"/>
            </a:spcBef>
            <a:spcAft>
              <a:spcPct val="35000"/>
            </a:spcAft>
          </a:pPr>
          <a:r>
            <a:rPr lang="en-US" sz="2000" b="1" kern="1200" dirty="0">
              <a:solidFill>
                <a:srgbClr val="002060"/>
              </a:solidFill>
            </a:rPr>
            <a:t>sessions in the electronic massage chairs</a:t>
          </a:r>
        </a:p>
      </dsp:txBody>
      <dsp:txXfrm>
        <a:off x="2085" y="-245229"/>
        <a:ext cx="4815360" cy="1323028"/>
      </dsp:txXfrm>
    </dsp:sp>
    <dsp:sp modelId="{EE6A24ED-F064-4BD4-91E2-ED3A5A8A79E8}">
      <dsp:nvSpPr>
        <dsp:cNvPr id="0" name=""/>
        <dsp:cNvSpPr/>
      </dsp:nvSpPr>
      <dsp:spPr>
        <a:xfrm rot="145608">
          <a:off x="4142574" y="1417258"/>
          <a:ext cx="1610021" cy="0"/>
        </a:xfrm>
        <a:custGeom>
          <a:avLst/>
          <a:gdLst/>
          <a:ahLst/>
          <a:cxnLst/>
          <a:rect l="0" t="0" r="0" b="0"/>
          <a:pathLst>
            <a:path>
              <a:moveTo>
                <a:pt x="0" y="0"/>
              </a:moveTo>
              <a:lnTo>
                <a:pt x="1610021"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6F276F-2175-4727-AB89-8C957AB2D43A}">
      <dsp:nvSpPr>
        <dsp:cNvPr id="0" name=""/>
        <dsp:cNvSpPr/>
      </dsp:nvSpPr>
      <dsp:spPr>
        <a:xfrm>
          <a:off x="2409766" y="863632"/>
          <a:ext cx="0" cy="41344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FC8C228-9D71-43C3-B79F-4206652F3EE2}">
      <dsp:nvSpPr>
        <dsp:cNvPr id="0" name=""/>
        <dsp:cNvSpPr/>
      </dsp:nvSpPr>
      <dsp:spPr>
        <a:xfrm>
          <a:off x="2381328" y="858383"/>
          <a:ext cx="56875" cy="826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FF3EE9-D5B4-4B26-9C7F-98EDB5EC97FE}">
      <dsp:nvSpPr>
        <dsp:cNvPr id="0" name=""/>
        <dsp:cNvSpPr/>
      </dsp:nvSpPr>
      <dsp:spPr>
        <a:xfrm rot="10800000">
          <a:off x="5751873" y="1221812"/>
          <a:ext cx="4805622" cy="459065"/>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1066800">
            <a:lnSpc>
              <a:spcPct val="90000"/>
            </a:lnSpc>
            <a:spcBef>
              <a:spcPct val="0"/>
            </a:spcBef>
            <a:spcAft>
              <a:spcPct val="35000"/>
            </a:spcAft>
          </a:pPr>
          <a:r>
            <a:rPr lang="en-US" sz="2400" b="1" kern="1200" dirty="0">
              <a:effectLst>
                <a:outerShdw blurRad="38100" dist="38100" dir="2700000" algn="tl">
                  <a:srgbClr val="000000">
                    <a:alpha val="43137"/>
                  </a:srgbClr>
                </a:outerShdw>
              </a:effectLst>
            </a:rPr>
            <a:t>2022</a:t>
          </a:r>
        </a:p>
      </dsp:txBody>
      <dsp:txXfrm rot="10800000">
        <a:off x="5843686" y="1221812"/>
        <a:ext cx="4713809" cy="459065"/>
      </dsp:txXfrm>
    </dsp:sp>
    <dsp:sp modelId="{295FB5A3-EC23-4207-AC86-AE8948467277}">
      <dsp:nvSpPr>
        <dsp:cNvPr id="0" name=""/>
        <dsp:cNvSpPr/>
      </dsp:nvSpPr>
      <dsp:spPr>
        <a:xfrm>
          <a:off x="4817446" y="1806144"/>
          <a:ext cx="6674475" cy="1224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0" rIns="0" bIns="177800" numCol="1" spcCol="1270" anchor="t" anchorCtr="1">
          <a:noAutofit/>
        </a:bodyPr>
        <a:lstStyle/>
        <a:p>
          <a:pPr lvl="0" algn="ctr" defTabSz="889000">
            <a:lnSpc>
              <a:spcPct val="90000"/>
            </a:lnSpc>
            <a:spcBef>
              <a:spcPct val="0"/>
            </a:spcBef>
            <a:spcAft>
              <a:spcPct val="35000"/>
            </a:spcAft>
          </a:pPr>
          <a:r>
            <a:rPr lang="en-US" sz="2000" b="1" kern="1200" dirty="0">
              <a:solidFill>
                <a:srgbClr val="002060"/>
              </a:solidFill>
              <a:effectLst/>
            </a:rPr>
            <a:t>In 2022  the staff enjoyed over 3,800 sessions                        in from January to September. </a:t>
          </a:r>
        </a:p>
        <a:p>
          <a:pPr lvl="0" algn="ctr" defTabSz="889000">
            <a:lnSpc>
              <a:spcPct val="90000"/>
            </a:lnSpc>
            <a:spcBef>
              <a:spcPct val="0"/>
            </a:spcBef>
            <a:spcAft>
              <a:spcPct val="35000"/>
            </a:spcAft>
          </a:pPr>
          <a:r>
            <a:rPr lang="en-US" sz="2000" b="1" kern="1200" dirty="0">
              <a:solidFill>
                <a:srgbClr val="002060"/>
              </a:solidFill>
              <a:effectLst/>
            </a:rPr>
            <a:t>Recharge Room closed in September/Used for RSV Surge Space</a:t>
          </a:r>
        </a:p>
      </dsp:txBody>
      <dsp:txXfrm>
        <a:off x="4817446" y="1806144"/>
        <a:ext cx="6674475" cy="1224173"/>
      </dsp:txXfrm>
    </dsp:sp>
    <dsp:sp modelId="{7DDCD89B-3940-48F4-8531-A48C0A442FC2}">
      <dsp:nvSpPr>
        <dsp:cNvPr id="0" name=""/>
        <dsp:cNvSpPr/>
      </dsp:nvSpPr>
      <dsp:spPr>
        <a:xfrm>
          <a:off x="8154684" y="1572883"/>
          <a:ext cx="0" cy="38255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0D7B6B2-3069-45B7-A424-87C4C888A457}">
      <dsp:nvSpPr>
        <dsp:cNvPr id="0" name=""/>
        <dsp:cNvSpPr/>
      </dsp:nvSpPr>
      <dsp:spPr>
        <a:xfrm>
          <a:off x="8115267" y="1896532"/>
          <a:ext cx="78834" cy="765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98F4DE-A7E5-4247-9B6C-13F59450DC71}">
      <dsp:nvSpPr>
        <dsp:cNvPr id="0" name=""/>
        <dsp:cNvSpPr/>
      </dsp:nvSpPr>
      <dsp:spPr>
        <a:xfrm>
          <a:off x="0" y="4470523"/>
          <a:ext cx="7033601" cy="150180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a:effectLst>
                <a:outerShdw blurRad="38100" dist="38100" dir="2700000" algn="tl">
                  <a:srgbClr val="000000">
                    <a:alpha val="43137"/>
                  </a:srgbClr>
                </a:outerShdw>
              </a:effectLst>
            </a:rPr>
            <a:t>The average pre-session perceived stress level was 8.77 </a:t>
          </a:r>
        </a:p>
        <a:p>
          <a:pPr lvl="0" algn="ctr" defTabSz="800100">
            <a:lnSpc>
              <a:spcPct val="90000"/>
            </a:lnSpc>
            <a:spcBef>
              <a:spcPct val="0"/>
            </a:spcBef>
            <a:spcAft>
              <a:spcPct val="35000"/>
            </a:spcAft>
          </a:pPr>
          <a:r>
            <a:rPr lang="en-US" sz="1800" b="1" kern="1200" dirty="0">
              <a:effectLst>
                <a:outerShdw blurRad="38100" dist="38100" dir="2700000" algn="tl">
                  <a:srgbClr val="000000">
                    <a:alpha val="43137"/>
                  </a:srgbClr>
                </a:outerShdw>
              </a:effectLst>
            </a:rPr>
            <a:t>The average post-session perceived stress level was 3.31 </a:t>
          </a:r>
        </a:p>
        <a:p>
          <a:pPr lvl="0" algn="ctr" defTabSz="800100">
            <a:lnSpc>
              <a:spcPct val="90000"/>
            </a:lnSpc>
            <a:spcBef>
              <a:spcPct val="0"/>
            </a:spcBef>
            <a:spcAft>
              <a:spcPct val="35000"/>
            </a:spcAft>
          </a:pPr>
          <a:r>
            <a:rPr lang="en-US" sz="1800" b="1" kern="1200" dirty="0">
              <a:effectLst>
                <a:outerShdw blurRad="38100" dist="38100" dir="2700000" algn="tl">
                  <a:srgbClr val="000000">
                    <a:alpha val="43137"/>
                  </a:srgbClr>
                </a:outerShdw>
              </a:effectLst>
            </a:rPr>
            <a:t>On average, the family caregiver’s perceived stress level was reduced by an impressive 5.46 (62%) after they enjoyed just a 15-minute session in our electronic massage chair</a:t>
          </a:r>
          <a:endParaRPr lang="en-US" sz="1800" kern="1200" dirty="0">
            <a:effectLst>
              <a:outerShdw blurRad="38100" dist="38100" dir="2700000" algn="tl">
                <a:srgbClr val="000000">
                  <a:alpha val="43137"/>
                </a:srgbClr>
              </a:outerShdw>
            </a:effectLst>
          </a:endParaRPr>
        </a:p>
      </dsp:txBody>
      <dsp:txXfrm>
        <a:off x="0" y="4470523"/>
        <a:ext cx="7033601" cy="1501804"/>
      </dsp:txXfrm>
    </dsp:sp>
    <dsp:sp modelId="{0D9E14B2-2705-4F4B-A140-D86E7CF607E9}">
      <dsp:nvSpPr>
        <dsp:cNvPr id="0" name=""/>
        <dsp:cNvSpPr/>
      </dsp:nvSpPr>
      <dsp:spPr>
        <a:xfrm rot="10800000">
          <a:off x="0" y="3353255"/>
          <a:ext cx="7033601" cy="1128271"/>
        </a:xfrm>
        <a:prstGeom prst="upArrowCallout">
          <a:avLst/>
        </a:prstGeom>
        <a:solidFill>
          <a:schemeClr val="accent1">
            <a:lumMod val="60000"/>
            <a:lumOff val="4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a:effectLst>
                <a:outerShdw blurRad="38100" dist="38100" dir="2700000" algn="tl">
                  <a:srgbClr val="000000">
                    <a:alpha val="43137"/>
                  </a:srgbClr>
                </a:outerShdw>
              </a:effectLst>
            </a:rPr>
            <a:t>131 of those surveyed scored their post-session perceived stress level as 5 or less</a:t>
          </a:r>
          <a:endParaRPr lang="en-US" sz="2400" kern="1200" dirty="0">
            <a:effectLst>
              <a:outerShdw blurRad="38100" dist="38100" dir="2700000" algn="tl">
                <a:srgbClr val="000000">
                  <a:alpha val="43137"/>
                </a:srgbClr>
              </a:outerShdw>
            </a:effectLst>
          </a:endParaRPr>
        </a:p>
      </dsp:txBody>
      <dsp:txXfrm rot="10800000">
        <a:off x="0" y="3353255"/>
        <a:ext cx="7033601" cy="733117"/>
      </dsp:txXfrm>
    </dsp:sp>
    <dsp:sp modelId="{6F8094BE-AEDA-46D1-B1D1-5E08F09107D4}">
      <dsp:nvSpPr>
        <dsp:cNvPr id="0" name=""/>
        <dsp:cNvSpPr/>
      </dsp:nvSpPr>
      <dsp:spPr>
        <a:xfrm rot="10800000">
          <a:off x="0" y="2235988"/>
          <a:ext cx="7033601" cy="1128271"/>
        </a:xfrm>
        <a:prstGeom prst="upArrowCallou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a:effectLst>
                <a:outerShdw blurRad="38100" dist="38100" dir="2700000" algn="tl">
                  <a:srgbClr val="000000">
                    <a:alpha val="43137"/>
                  </a:srgbClr>
                </a:outerShdw>
              </a:effectLst>
            </a:rPr>
            <a:t>154  participants reported a pre-session perceived stress level of 5 or greater</a:t>
          </a:r>
          <a:endParaRPr lang="en-US" sz="2400" kern="1200" dirty="0">
            <a:effectLst>
              <a:outerShdw blurRad="38100" dist="38100" dir="2700000" algn="tl">
                <a:srgbClr val="000000">
                  <a:alpha val="43137"/>
                </a:srgbClr>
              </a:outerShdw>
            </a:effectLst>
          </a:endParaRPr>
        </a:p>
      </dsp:txBody>
      <dsp:txXfrm rot="10800000">
        <a:off x="0" y="2235988"/>
        <a:ext cx="7033601" cy="733117"/>
      </dsp:txXfrm>
    </dsp:sp>
    <dsp:sp modelId="{4BEB8BD8-C3AC-4B30-A626-EBE75776BB62}">
      <dsp:nvSpPr>
        <dsp:cNvPr id="0" name=""/>
        <dsp:cNvSpPr/>
      </dsp:nvSpPr>
      <dsp:spPr>
        <a:xfrm rot="10800000">
          <a:off x="0" y="1118720"/>
          <a:ext cx="7033601" cy="1128271"/>
        </a:xfrm>
        <a:prstGeom prst="upArrowCallou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a:effectLst>
                <a:outerShdw blurRad="38100" dist="38100" dir="2700000" algn="tl">
                  <a:srgbClr val="000000">
                    <a:alpha val="43137"/>
                  </a:srgbClr>
                </a:outerShdw>
              </a:effectLst>
            </a:rPr>
            <a:t>Perceived stress level Stress level measured using a Likert scale 0-10 </a:t>
          </a:r>
          <a:endParaRPr lang="en-US" sz="2400" kern="1200" dirty="0">
            <a:effectLst>
              <a:outerShdw blurRad="38100" dist="38100" dir="2700000" algn="tl">
                <a:srgbClr val="000000">
                  <a:alpha val="43137"/>
                </a:srgbClr>
              </a:outerShdw>
            </a:effectLst>
          </a:endParaRPr>
        </a:p>
      </dsp:txBody>
      <dsp:txXfrm rot="10800000">
        <a:off x="0" y="1118720"/>
        <a:ext cx="7033601" cy="733117"/>
      </dsp:txXfrm>
    </dsp:sp>
    <dsp:sp modelId="{5169A9EA-35B2-4390-84D1-E1A39473A2B2}">
      <dsp:nvSpPr>
        <dsp:cNvPr id="0" name=""/>
        <dsp:cNvSpPr/>
      </dsp:nvSpPr>
      <dsp:spPr>
        <a:xfrm rot="10800000">
          <a:off x="0" y="1452"/>
          <a:ext cx="7033601" cy="1128271"/>
        </a:xfrm>
        <a:prstGeom prst="upArrowCallou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a:effectLst>
                <a:outerShdw blurRad="38100" dist="38100" dir="2700000" algn="tl">
                  <a:srgbClr val="000000">
                    <a:alpha val="43137"/>
                  </a:srgbClr>
                </a:outerShdw>
              </a:effectLst>
            </a:rPr>
            <a:t>155 family caregivers participated in the research</a:t>
          </a:r>
          <a:endParaRPr lang="en-US" sz="2400" kern="1200" dirty="0">
            <a:effectLst>
              <a:outerShdw blurRad="38100" dist="38100" dir="2700000" algn="tl">
                <a:srgbClr val="000000">
                  <a:alpha val="43137"/>
                </a:srgbClr>
              </a:outerShdw>
            </a:effectLst>
          </a:endParaRPr>
        </a:p>
      </dsp:txBody>
      <dsp:txXfrm rot="10800000">
        <a:off x="0" y="1452"/>
        <a:ext cx="7033601" cy="73311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357" cy="480651"/>
          </a:xfrm>
          <a:prstGeom prst="rect">
            <a:avLst/>
          </a:prstGeom>
        </p:spPr>
        <p:txBody>
          <a:bodyPr vert="horz" lIns="95829" tIns="47915" rIns="95829" bIns="47915" rtlCol="0"/>
          <a:lstStyle>
            <a:lvl1pPr algn="l">
              <a:defRPr sz="1300"/>
            </a:lvl1pPr>
          </a:lstStyle>
          <a:p>
            <a:endParaRPr lang="en-US"/>
          </a:p>
        </p:txBody>
      </p:sp>
      <p:sp>
        <p:nvSpPr>
          <p:cNvPr id="3" name="Date Placeholder 2"/>
          <p:cNvSpPr>
            <a:spLocks noGrp="1"/>
          </p:cNvSpPr>
          <p:nvPr>
            <p:ph type="dt" sz="quarter" idx="1"/>
          </p:nvPr>
        </p:nvSpPr>
        <p:spPr>
          <a:xfrm>
            <a:off x="4143209" y="0"/>
            <a:ext cx="3170357" cy="480651"/>
          </a:xfrm>
          <a:prstGeom prst="rect">
            <a:avLst/>
          </a:prstGeom>
        </p:spPr>
        <p:txBody>
          <a:bodyPr vert="horz" lIns="95829" tIns="47915" rIns="95829" bIns="47915" rtlCol="0"/>
          <a:lstStyle>
            <a:lvl1pPr algn="r">
              <a:defRPr sz="1300"/>
            </a:lvl1pPr>
          </a:lstStyle>
          <a:p>
            <a:fld id="{8FF1E8A3-C3E7-4D28-8D28-7603E917B9D0}" type="datetimeFigureOut">
              <a:rPr lang="en-US" smtClean="0"/>
              <a:t>5/14/2024</a:t>
            </a:fld>
            <a:endParaRPr lang="en-US"/>
          </a:p>
        </p:txBody>
      </p:sp>
      <p:sp>
        <p:nvSpPr>
          <p:cNvPr id="4" name="Footer Placeholder 3"/>
          <p:cNvSpPr>
            <a:spLocks noGrp="1"/>
          </p:cNvSpPr>
          <p:nvPr>
            <p:ph type="ftr" sz="quarter" idx="2"/>
          </p:nvPr>
        </p:nvSpPr>
        <p:spPr>
          <a:xfrm>
            <a:off x="0" y="9120549"/>
            <a:ext cx="3170357" cy="480651"/>
          </a:xfrm>
          <a:prstGeom prst="rect">
            <a:avLst/>
          </a:prstGeom>
        </p:spPr>
        <p:txBody>
          <a:bodyPr vert="horz" lIns="95829" tIns="47915" rIns="95829" bIns="47915" rtlCol="0" anchor="b"/>
          <a:lstStyle>
            <a:lvl1pPr algn="l">
              <a:defRPr sz="1300"/>
            </a:lvl1pPr>
          </a:lstStyle>
          <a:p>
            <a:endParaRPr lang="en-US"/>
          </a:p>
        </p:txBody>
      </p:sp>
      <p:sp>
        <p:nvSpPr>
          <p:cNvPr id="5" name="Slide Number Placeholder 4"/>
          <p:cNvSpPr>
            <a:spLocks noGrp="1"/>
          </p:cNvSpPr>
          <p:nvPr>
            <p:ph type="sldNum" sz="quarter" idx="3"/>
          </p:nvPr>
        </p:nvSpPr>
        <p:spPr>
          <a:xfrm>
            <a:off x="4143209" y="9120549"/>
            <a:ext cx="3170357" cy="480651"/>
          </a:xfrm>
          <a:prstGeom prst="rect">
            <a:avLst/>
          </a:prstGeom>
        </p:spPr>
        <p:txBody>
          <a:bodyPr vert="horz" lIns="95829" tIns="47915" rIns="95829" bIns="47915" rtlCol="0" anchor="b"/>
          <a:lstStyle>
            <a:lvl1pPr algn="r">
              <a:defRPr sz="1300"/>
            </a:lvl1pPr>
          </a:lstStyle>
          <a:p>
            <a:fld id="{27C053F8-335C-4A5A-A7B5-89B10BD888B3}" type="slidenum">
              <a:rPr lang="en-US" smtClean="0"/>
              <a:t>‹#›</a:t>
            </a:fld>
            <a:endParaRPr lang="en-US"/>
          </a:p>
        </p:txBody>
      </p:sp>
    </p:spTree>
    <p:extLst>
      <p:ext uri="{BB962C8B-B14F-4D97-AF65-F5344CB8AC3E}">
        <p14:creationId xmlns:p14="http://schemas.microsoft.com/office/powerpoint/2010/main" val="39087454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5829" tIns="47915" rIns="95829" bIns="47915"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5829" tIns="47915" rIns="95829" bIns="47915" rtlCol="0"/>
          <a:lstStyle>
            <a:lvl1pPr algn="r">
              <a:defRPr sz="1300"/>
            </a:lvl1pPr>
          </a:lstStyle>
          <a:p>
            <a:fld id="{2B7BEB04-5206-4FEE-875C-DE1505F59463}" type="datetimeFigureOut">
              <a:rPr lang="en-US" smtClean="0"/>
              <a:t>5/14/2024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5829" tIns="47915" rIns="95829" bIns="47915" rtlCol="0" anchor="ctr"/>
          <a:lstStyle/>
          <a:p>
            <a:endParaRPr lang="en-US"/>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5829" tIns="47915" rIns="95829" bIns="479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5829" tIns="47915" rIns="95829" bIns="47915"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5829" tIns="47915" rIns="95829" bIns="47915" rtlCol="0" anchor="b"/>
          <a:lstStyle>
            <a:lvl1pPr algn="r">
              <a:defRPr sz="1300"/>
            </a:lvl1pPr>
          </a:lstStyle>
          <a:p>
            <a:fld id="{FFC7DBA5-C52A-4558-8579-F3EE17BEF512}" type="slidenum">
              <a:rPr lang="en-US" smtClean="0"/>
              <a:t>‹#›</a:t>
            </a:fld>
            <a:endParaRPr lang="en-US"/>
          </a:p>
        </p:txBody>
      </p:sp>
    </p:spTree>
    <p:extLst>
      <p:ext uri="{BB962C8B-B14F-4D97-AF65-F5344CB8AC3E}">
        <p14:creationId xmlns:p14="http://schemas.microsoft.com/office/powerpoint/2010/main" val="459005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7DBA5-C52A-4558-8579-F3EE17BEF512}" type="slidenum">
              <a:rPr lang="en-US" smtClean="0"/>
              <a:t>1</a:t>
            </a:fld>
            <a:endParaRPr lang="en-US"/>
          </a:p>
        </p:txBody>
      </p:sp>
    </p:spTree>
    <p:extLst>
      <p:ext uri="{BB962C8B-B14F-4D97-AF65-F5344CB8AC3E}">
        <p14:creationId xmlns:p14="http://schemas.microsoft.com/office/powerpoint/2010/main" val="2954079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7DBA5-C52A-4558-8579-F3EE17BEF512}" type="slidenum">
              <a:rPr lang="en-US" smtClean="0"/>
              <a:t>32</a:t>
            </a:fld>
            <a:endParaRPr lang="en-US"/>
          </a:p>
        </p:txBody>
      </p:sp>
    </p:spTree>
    <p:extLst>
      <p:ext uri="{BB962C8B-B14F-4D97-AF65-F5344CB8AC3E}">
        <p14:creationId xmlns:p14="http://schemas.microsoft.com/office/powerpoint/2010/main" val="2713776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7DBA5-C52A-4558-8579-F3EE17BEF512}" type="slidenum">
              <a:rPr lang="en-US" smtClean="0"/>
              <a:t>39</a:t>
            </a:fld>
            <a:endParaRPr lang="en-US"/>
          </a:p>
        </p:txBody>
      </p:sp>
    </p:spTree>
    <p:extLst>
      <p:ext uri="{BB962C8B-B14F-4D97-AF65-F5344CB8AC3E}">
        <p14:creationId xmlns:p14="http://schemas.microsoft.com/office/powerpoint/2010/main" val="4109811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7DBA5-C52A-4558-8579-F3EE17BEF512}" type="slidenum">
              <a:rPr lang="en-US" smtClean="0"/>
              <a:t>41</a:t>
            </a:fld>
            <a:endParaRPr lang="en-US"/>
          </a:p>
        </p:txBody>
      </p:sp>
    </p:spTree>
    <p:extLst>
      <p:ext uri="{BB962C8B-B14F-4D97-AF65-F5344CB8AC3E}">
        <p14:creationId xmlns:p14="http://schemas.microsoft.com/office/powerpoint/2010/main" val="1219652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C7DBA5-C52A-4558-8579-F3EE17BEF512}" type="slidenum">
              <a:rPr lang="en-US" smtClean="0"/>
              <a:t>47</a:t>
            </a:fld>
            <a:endParaRPr lang="en-US"/>
          </a:p>
        </p:txBody>
      </p:sp>
    </p:spTree>
    <p:extLst>
      <p:ext uri="{BB962C8B-B14F-4D97-AF65-F5344CB8AC3E}">
        <p14:creationId xmlns:p14="http://schemas.microsoft.com/office/powerpoint/2010/main" val="2724802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C7DBA5-C52A-4558-8579-F3EE17BEF512}" type="slidenum">
              <a:rPr lang="en-US" smtClean="0"/>
              <a:t>5</a:t>
            </a:fld>
            <a:endParaRPr lang="en-US"/>
          </a:p>
        </p:txBody>
      </p:sp>
    </p:spTree>
    <p:extLst>
      <p:ext uri="{BB962C8B-B14F-4D97-AF65-F5344CB8AC3E}">
        <p14:creationId xmlns:p14="http://schemas.microsoft.com/office/powerpoint/2010/main" val="1973751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58291">
              <a:defRPr/>
            </a:pPr>
            <a:fld id="{FFC7DBA5-C52A-4558-8579-F3EE17BEF512}" type="slidenum">
              <a:rPr lang="en-US">
                <a:solidFill>
                  <a:prstClr val="black"/>
                </a:solidFill>
                <a:latin typeface="Calibri" panose="020F0502020204030204"/>
              </a:rPr>
              <a:pPr defTabSz="958291">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4051265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Active listening and presence.  Guidance on the healing journey</a:t>
            </a:r>
          </a:p>
        </p:txBody>
      </p:sp>
      <p:sp>
        <p:nvSpPr>
          <p:cNvPr id="4" name="Slide Number Placeholder 3"/>
          <p:cNvSpPr>
            <a:spLocks noGrp="1"/>
          </p:cNvSpPr>
          <p:nvPr>
            <p:ph type="sldNum" sz="quarter" idx="5"/>
          </p:nvPr>
        </p:nvSpPr>
        <p:spPr/>
        <p:txBody>
          <a:bodyPr/>
          <a:lstStyle/>
          <a:p>
            <a:fld id="{FFC7DBA5-C52A-4558-8579-F3EE17BEF512}" type="slidenum">
              <a:rPr lang="en-US" smtClean="0"/>
              <a:t>11</a:t>
            </a:fld>
            <a:endParaRPr lang="en-US"/>
          </a:p>
        </p:txBody>
      </p:sp>
    </p:spTree>
    <p:extLst>
      <p:ext uri="{BB962C8B-B14F-4D97-AF65-F5344CB8AC3E}">
        <p14:creationId xmlns:p14="http://schemas.microsoft.com/office/powerpoint/2010/main" val="2839582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Story</a:t>
            </a:r>
            <a:r>
              <a:rPr lang="en-US" baseline="0"/>
              <a:t> about neuroscience mom</a:t>
            </a:r>
            <a:endParaRPr lang="en-US"/>
          </a:p>
        </p:txBody>
      </p:sp>
      <p:sp>
        <p:nvSpPr>
          <p:cNvPr id="4" name="Slide Number Placeholder 3"/>
          <p:cNvSpPr>
            <a:spLocks noGrp="1"/>
          </p:cNvSpPr>
          <p:nvPr>
            <p:ph type="sldNum" sz="quarter" idx="10"/>
          </p:nvPr>
        </p:nvSpPr>
        <p:spPr/>
        <p:txBody>
          <a:bodyPr/>
          <a:lstStyle/>
          <a:p>
            <a:pPr defTabSz="958291">
              <a:defRPr/>
            </a:pPr>
            <a:fld id="{FFC7DBA5-C52A-4558-8579-F3EE17BEF512}" type="slidenum">
              <a:rPr lang="en-US">
                <a:solidFill>
                  <a:prstClr val="black"/>
                </a:solidFill>
                <a:latin typeface="Calibri" panose="020F0502020204030204"/>
              </a:rPr>
              <a:pPr defTabSz="958291">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1101802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Brings you out of your head </a:t>
            </a:r>
          </a:p>
        </p:txBody>
      </p:sp>
      <p:sp>
        <p:nvSpPr>
          <p:cNvPr id="4" name="Slide Number Placeholder 3"/>
          <p:cNvSpPr>
            <a:spLocks noGrp="1"/>
          </p:cNvSpPr>
          <p:nvPr>
            <p:ph type="sldNum" sz="quarter" idx="5"/>
          </p:nvPr>
        </p:nvSpPr>
        <p:spPr/>
        <p:txBody>
          <a:bodyPr/>
          <a:lstStyle/>
          <a:p>
            <a:pPr defTabSz="958291">
              <a:defRPr/>
            </a:pPr>
            <a:fld id="{FFC7DBA5-C52A-4558-8579-F3EE17BEF512}" type="slidenum">
              <a:rPr lang="en-US">
                <a:solidFill>
                  <a:prstClr val="black"/>
                </a:solidFill>
                <a:latin typeface="Calibri" panose="020F0502020204030204"/>
              </a:rPr>
              <a:pPr defTabSz="958291">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26562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58291">
              <a:defRPr/>
            </a:pPr>
            <a:fld id="{FFC7DBA5-C52A-4558-8579-F3EE17BEF512}" type="slidenum">
              <a:rPr lang="en-US">
                <a:solidFill>
                  <a:prstClr val="black"/>
                </a:solidFill>
                <a:latin typeface="Calibri" panose="020F0502020204030204"/>
              </a:rPr>
              <a:pPr defTabSz="958291">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4110945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C7DBA5-C52A-4558-8579-F3EE17BEF512}" type="slidenum">
              <a:rPr lang="en-US" smtClean="0"/>
              <a:t>15</a:t>
            </a:fld>
            <a:endParaRPr lang="en-US"/>
          </a:p>
        </p:txBody>
      </p:sp>
    </p:spTree>
    <p:extLst>
      <p:ext uri="{BB962C8B-B14F-4D97-AF65-F5344CB8AC3E}">
        <p14:creationId xmlns:p14="http://schemas.microsoft.com/office/powerpoint/2010/main" val="195953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7DBA5-C52A-4558-8579-F3EE17BEF512}" type="slidenum">
              <a:rPr lang="en-US" smtClean="0"/>
              <a:t>17</a:t>
            </a:fld>
            <a:endParaRPr lang="en-US"/>
          </a:p>
        </p:txBody>
      </p:sp>
    </p:spTree>
    <p:extLst>
      <p:ext uri="{BB962C8B-B14F-4D97-AF65-F5344CB8AC3E}">
        <p14:creationId xmlns:p14="http://schemas.microsoft.com/office/powerpoint/2010/main" val="3938749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Tuesday, May 14, 2024</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555442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Tuesday, May 14, 2024</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37011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Tuesday, May 14, 2024</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566180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a:t>Click to add title</a:t>
            </a:r>
          </a:p>
        </p:txBody>
      </p:sp>
    </p:spTree>
    <p:extLst>
      <p:ext uri="{BB962C8B-B14F-4D97-AF65-F5344CB8AC3E}">
        <p14:creationId xmlns:p14="http://schemas.microsoft.com/office/powerpoint/2010/main" val="581213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410414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6279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Quote Slide">
    <p:spTree>
      <p:nvGrpSpPr>
        <p:cNvPr id="1" name=""/>
        <p:cNvGrpSpPr/>
        <p:nvPr/>
      </p:nvGrpSpPr>
      <p:grpSpPr>
        <a:xfrm>
          <a:off x="0" y="0"/>
          <a:ext cx="0" cy="0"/>
          <a:chOff x="0" y="0"/>
          <a:chExt cx="0" cy="0"/>
        </a:xfrm>
      </p:grpSpPr>
      <p:sp>
        <p:nvSpPr>
          <p:cNvPr id="11" name="Picture Placeholder 10"/>
          <p:cNvSpPr>
            <a:spLocks noGrp="1"/>
          </p:cNvSpPr>
          <p:nvPr>
            <p:ph type="pic" sz="quarter" idx="17"/>
          </p:nvPr>
        </p:nvSpPr>
        <p:spPr>
          <a:xfrm>
            <a:off x="2" y="0"/>
            <a:ext cx="12191999" cy="6858000"/>
          </a:xfrm>
        </p:spPr>
        <p:txBody>
          <a:bodyPr/>
          <a:lstStyle/>
          <a:p>
            <a:r>
              <a:rPr lang="en-US"/>
              <a:t>Click icon to add picture</a:t>
            </a:r>
          </a:p>
        </p:txBody>
      </p:sp>
      <p:sp>
        <p:nvSpPr>
          <p:cNvPr id="6" name="Text Placeholder 5"/>
          <p:cNvSpPr>
            <a:spLocks noGrp="1"/>
          </p:cNvSpPr>
          <p:nvPr>
            <p:ph type="body" sz="quarter" idx="16"/>
          </p:nvPr>
        </p:nvSpPr>
        <p:spPr>
          <a:xfrm>
            <a:off x="2" y="0"/>
            <a:ext cx="4032249" cy="6858000"/>
          </a:xfrm>
          <a:solidFill>
            <a:schemeClr val="accent1">
              <a:alpha val="63000"/>
            </a:schemeClr>
          </a:solidFill>
        </p:spPr>
        <p:txBody>
          <a:bodyPr lIns="457200" tIns="1280160" rIns="457200" bIns="914400">
            <a:noAutofit/>
          </a:bodyPr>
          <a:lstStyle>
            <a:lvl1pPr marL="0" indent="0">
              <a:tabLst/>
              <a:defRPr sz="2400">
                <a:solidFill>
                  <a:schemeClr val="bg2"/>
                </a:solidFill>
              </a:defRPr>
            </a:lvl1pPr>
            <a:lvl2pPr marL="164592" indent="-164592">
              <a:buFontTx/>
              <a:buNone/>
              <a:defRPr sz="2400">
                <a:solidFill>
                  <a:schemeClr val="bg2"/>
                </a:solidFill>
              </a:defRPr>
            </a:lvl2pPr>
            <a:lvl3pPr marL="164592" indent="-164592">
              <a:buFontTx/>
              <a:buNone/>
              <a:defRPr sz="2400">
                <a:solidFill>
                  <a:schemeClr val="bg2"/>
                </a:solidFill>
              </a:defRPr>
            </a:lvl3pPr>
            <a:lvl4pPr marL="164592" indent="-164592">
              <a:buFontTx/>
              <a:buNone/>
              <a:defRPr sz="2400">
                <a:solidFill>
                  <a:schemeClr val="bg2"/>
                </a:solidFill>
              </a:defRPr>
            </a:lvl4pPr>
            <a:lvl5pPr marL="164592" indent="-164592">
              <a:buFontTx/>
              <a:buNone/>
              <a:defRPr sz="2400">
                <a:solidFill>
                  <a:schemeClr val="bg2"/>
                </a:solidFill>
              </a:defRPr>
            </a:lvl5pPr>
            <a:lvl6pPr marL="164592" indent="-164592">
              <a:buFontTx/>
              <a:buNone/>
              <a:defRPr sz="2400">
                <a:solidFill>
                  <a:schemeClr val="bg2"/>
                </a:solidFill>
              </a:defRPr>
            </a:lvl6pPr>
            <a:lvl7pPr marL="164592" indent="-164592">
              <a:buFontTx/>
              <a:buNone/>
              <a:defRPr sz="2400">
                <a:solidFill>
                  <a:schemeClr val="bg2"/>
                </a:solidFill>
              </a:defRPr>
            </a:lvl7pPr>
            <a:lvl8pPr marL="164592" indent="-164592">
              <a:buFontTx/>
              <a:buNone/>
              <a:defRPr sz="2400">
                <a:solidFill>
                  <a:schemeClr val="bg2"/>
                </a:solidFill>
              </a:defRPr>
            </a:lvl8pPr>
            <a:lvl9pPr marL="164592" indent="-164592">
              <a:buFontTx/>
              <a:buNone/>
              <a:defRPr sz="2400">
                <a:solidFill>
                  <a:schemeClr val="bg2"/>
                </a:solidFill>
              </a:defRPr>
            </a:lvl9pPr>
          </a:lstStyle>
          <a:p>
            <a:pPr lvl="0"/>
            <a:r>
              <a:rPr lang="en-US"/>
              <a:t>Click to edit Master text styles</a:t>
            </a:r>
          </a:p>
        </p:txBody>
      </p:sp>
    </p:spTree>
    <p:extLst>
      <p:ext uri="{BB962C8B-B14F-4D97-AF65-F5344CB8AC3E}">
        <p14:creationId xmlns:p14="http://schemas.microsoft.com/office/powerpoint/2010/main" val="2877356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Tuesday, May 14, 2024</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52441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Tuesday, May 14, 2024</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51373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Tuesday, May 14, 2024</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841007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Tuesday, May 14, 2024</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2401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Tuesday, May 14, 2024</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930204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Tuesday, May 14, 2024</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373708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Tuesday, May 14, 2024</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924792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Tuesday, May 14, 2024</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688086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900" cap="all" spc="300" baseline="0">
                <a:solidFill>
                  <a:srgbClr val="FFFFFF"/>
                </a:solidFill>
              </a:defRPr>
            </a:lvl1pPr>
          </a:lstStyle>
          <a:p>
            <a:fld id="{AE0C963C-C1DB-4AFD-9DDC-0691666BF49B}" type="datetime2">
              <a:rPr lang="en-US" smtClean="0"/>
              <a:pPr/>
              <a:t>Tuesday, May 14, 2024</a:t>
            </a:fld>
            <a:endParaRPr lang="en-US" cap="all"/>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9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900">
                <a:solidFill>
                  <a:srgbClr val="FFFFFF"/>
                </a:solidFill>
              </a:defRPr>
            </a:lvl1pPr>
          </a:lstStyle>
          <a:p>
            <a:fld id="{C01389E6-C847-4AD0-B56D-D205B2EAB1EE}" type="slidenum">
              <a:rPr lang="en-US" smtClean="0"/>
              <a:pPr/>
              <a:t>‹#›</a:t>
            </a:fld>
            <a:endParaRPr lang="en-US" sz="800"/>
          </a:p>
        </p:txBody>
      </p:sp>
    </p:spTree>
    <p:extLst>
      <p:ext uri="{BB962C8B-B14F-4D97-AF65-F5344CB8AC3E}">
        <p14:creationId xmlns:p14="http://schemas.microsoft.com/office/powerpoint/2010/main" val="43352287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29" r:id="rId6"/>
    <p:sldLayoutId id="2147483725" r:id="rId7"/>
    <p:sldLayoutId id="2147483726" r:id="rId8"/>
    <p:sldLayoutId id="2147483727" r:id="rId9"/>
    <p:sldLayoutId id="2147483728" r:id="rId10"/>
    <p:sldLayoutId id="2147483730" r:id="rId11"/>
    <p:sldLayoutId id="2147483737" r:id="rId12"/>
    <p:sldLayoutId id="2147483738" r:id="rId13"/>
    <p:sldLayoutId id="2147483739" r:id="rId14"/>
    <p:sldLayoutId id="2147483740" r:id="rId15"/>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7.jpe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9.png"/><Relationship Id="rId4" Type="http://schemas.openxmlformats.org/officeDocument/2006/relationships/image" Target="../media/image18.jpeg"/><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5.xml"/><Relationship Id="rId7" Type="http://schemas.openxmlformats.org/officeDocument/2006/relationships/image" Target="../media/image38.jpeg"/><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9.jpeg"/><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Layout" Target="../diagrams/layout7.xml"/><Relationship Id="rId7" Type="http://schemas.openxmlformats.org/officeDocument/2006/relationships/image" Target="../media/image2.pn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0.pn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19.png"/><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70.jpeg"/><Relationship Id="rId7" Type="http://schemas.openxmlformats.org/officeDocument/2006/relationships/diagramColors" Target="../diagrams/colors8.xml"/><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19.png"/></Relationships>
</file>

<file path=ppt/slides/_rels/slide3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png"/><Relationship Id="rId7" Type="http://schemas.openxmlformats.org/officeDocument/2006/relationships/diagramColors" Target="../diagrams/colors9.xml"/><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2.pn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82.jpeg"/><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0.xml"/><Relationship Id="rId7" Type="http://schemas.openxmlformats.org/officeDocument/2006/relationships/image" Target="../media/image83.jpeg"/><Relationship Id="rId2" Type="http://schemas.openxmlformats.org/officeDocument/2006/relationships/diagramData" Target="../diagrams/data10.xml"/><Relationship Id="rId1" Type="http://schemas.openxmlformats.org/officeDocument/2006/relationships/slideLayout" Target="../slideLayouts/slideLayout1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86.png"/><Relationship Id="rId2" Type="http://schemas.openxmlformats.org/officeDocument/2006/relationships/diagramData" Target="../diagrams/data11.xml"/><Relationship Id="rId1" Type="http://schemas.openxmlformats.org/officeDocument/2006/relationships/slideLayout" Target="../slideLayouts/slideLayout1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hyperlink" Target="mailto:crossi4@northwell.edu" TargetMode="External"/><Relationship Id="rId2" Type="http://schemas.openxmlformats.org/officeDocument/2006/relationships/hyperlink" Target="mailto:kokane@northwell.edu" TargetMode="Externa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8.jpeg"/><Relationship Id="rId4" Type="http://schemas.openxmlformats.org/officeDocument/2006/relationships/hyperlink" Target="mailto:aluckman1@northwell.edu"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doi.org/10.1016/j.ctcp.2020.101182" TargetMode="External"/><Relationship Id="rId2" Type="http://schemas.openxmlformats.org/officeDocument/2006/relationships/hyperlink" Target="https://www.ahna.org/Home/Resources" TargetMode="Externa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hyperlink" Target="https://www.eatingdisorderscoalition.org/inner_template/facts_and_info/facts-about-eating-disorders.html"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90.gif"/><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3" name="Rectangle 1062">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Rectangle 1064">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67" name="Rectangle 1066">
            <a:extLst>
              <a:ext uri="{FF2B5EF4-FFF2-40B4-BE49-F238E27FC236}">
                <a16:creationId xmlns:a16="http://schemas.microsoft.com/office/drawing/2014/main" id="{E3CBB9B1-7B7D-4BA1-A1AF-572168B395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454C9E-20FB-B999-9303-C71D1334BAD7}"/>
              </a:ext>
            </a:extLst>
          </p:cNvPr>
          <p:cNvSpPr>
            <a:spLocks noGrp="1"/>
          </p:cNvSpPr>
          <p:nvPr>
            <p:ph type="title"/>
          </p:nvPr>
        </p:nvSpPr>
        <p:spPr>
          <a:xfrm>
            <a:off x="6784848" y="457201"/>
            <a:ext cx="5166359" cy="3657599"/>
          </a:xfrm>
        </p:spPr>
        <p:txBody>
          <a:bodyPr vert="horz" lIns="0" tIns="0" rIns="0" bIns="0" rtlCol="0" anchor="b">
            <a:noAutofit/>
          </a:bodyPr>
          <a:lstStyle/>
          <a:p>
            <a:pPr algn="ctr">
              <a:lnSpc>
                <a:spcPct val="90000"/>
              </a:lnSpc>
            </a:pPr>
            <a:r>
              <a:rPr lang="en-US" sz="2000" dirty="0">
                <a:solidFill>
                  <a:srgbClr val="002060"/>
                </a:solidFill>
                <a:latin typeface="+mn-lt"/>
              </a:rPr>
              <a:t>Holistic Services in </a:t>
            </a:r>
            <a:br>
              <a:rPr lang="en-US" sz="2000" dirty="0">
                <a:solidFill>
                  <a:srgbClr val="002060"/>
                </a:solidFill>
                <a:latin typeface="+mn-lt"/>
              </a:rPr>
            </a:br>
            <a:r>
              <a:rPr lang="en-US" sz="2000" dirty="0">
                <a:solidFill>
                  <a:srgbClr val="002060"/>
                </a:solidFill>
                <a:latin typeface="+mn-lt"/>
              </a:rPr>
              <a:t>An Acute Care </a:t>
            </a:r>
            <a:br>
              <a:rPr lang="en-US" sz="2000" dirty="0">
                <a:solidFill>
                  <a:srgbClr val="002060"/>
                </a:solidFill>
                <a:latin typeface="+mn-lt"/>
              </a:rPr>
            </a:br>
            <a:r>
              <a:rPr lang="en-US" sz="2000" dirty="0">
                <a:solidFill>
                  <a:srgbClr val="002060"/>
                </a:solidFill>
                <a:latin typeface="+mn-lt"/>
              </a:rPr>
              <a:t>Hospital setting </a:t>
            </a:r>
            <a:r>
              <a:rPr lang="en-US" sz="2000" dirty="0">
                <a:solidFill>
                  <a:srgbClr val="7030A0"/>
                </a:solidFill>
                <a:latin typeface="+mn-lt"/>
              </a:rPr>
              <a:t/>
            </a:r>
            <a:br>
              <a:rPr lang="en-US" sz="2000" dirty="0">
                <a:solidFill>
                  <a:srgbClr val="7030A0"/>
                </a:solidFill>
                <a:latin typeface="+mn-lt"/>
              </a:rPr>
            </a:br>
            <a:r>
              <a:rPr lang="en-US" sz="1800" dirty="0">
                <a:solidFill>
                  <a:srgbClr val="7030A0"/>
                </a:solidFill>
                <a:latin typeface="+mn-lt"/>
              </a:rPr>
              <a:t/>
            </a:r>
            <a:br>
              <a:rPr lang="en-US" sz="1800" dirty="0">
                <a:solidFill>
                  <a:srgbClr val="7030A0"/>
                </a:solidFill>
                <a:latin typeface="+mn-lt"/>
              </a:rPr>
            </a:br>
            <a:r>
              <a:rPr lang="en-US" sz="1800" dirty="0">
                <a:solidFill>
                  <a:srgbClr val="7030A0"/>
                </a:solidFill>
                <a:latin typeface="+mn-lt"/>
              </a:rPr>
              <a:t/>
            </a:r>
            <a:br>
              <a:rPr lang="en-US" sz="1800" dirty="0">
                <a:solidFill>
                  <a:srgbClr val="7030A0"/>
                </a:solidFill>
                <a:latin typeface="+mn-lt"/>
              </a:rPr>
            </a:br>
            <a:r>
              <a:rPr lang="en-US" sz="1800" dirty="0">
                <a:solidFill>
                  <a:srgbClr val="7030A0"/>
                </a:solidFill>
                <a:latin typeface="+mn-lt"/>
              </a:rPr>
              <a:t>A Ten-Year Journey from </a:t>
            </a:r>
            <a:br>
              <a:rPr lang="en-US" sz="1800" dirty="0">
                <a:solidFill>
                  <a:srgbClr val="7030A0"/>
                </a:solidFill>
                <a:latin typeface="+mn-lt"/>
              </a:rPr>
            </a:br>
            <a:r>
              <a:rPr lang="en-US" sz="1800" dirty="0">
                <a:solidFill>
                  <a:srgbClr val="7030A0"/>
                </a:solidFill>
                <a:latin typeface="+mn-lt"/>
              </a:rPr>
              <a:t>Vision to Culture Change</a:t>
            </a:r>
            <a:br>
              <a:rPr lang="en-US" sz="1800" dirty="0">
                <a:solidFill>
                  <a:srgbClr val="7030A0"/>
                </a:solidFill>
                <a:latin typeface="+mn-lt"/>
              </a:rPr>
            </a:br>
            <a:endParaRPr lang="en-US" sz="1800" dirty="0">
              <a:solidFill>
                <a:srgbClr val="7030A0"/>
              </a:solidFill>
              <a:latin typeface="+mn-lt"/>
            </a:endParaRPr>
          </a:p>
        </p:txBody>
      </p:sp>
      <p:pic>
        <p:nvPicPr>
          <p:cNvPr id="10" name="Picture 9" descr="A hand with a message above it&#10;&#10;Description automatically generated with medium confidence">
            <a:extLst>
              <a:ext uri="{FF2B5EF4-FFF2-40B4-BE49-F238E27FC236}">
                <a16:creationId xmlns:a16="http://schemas.microsoft.com/office/drawing/2014/main" id="{2D44614F-D66D-7022-2BA1-B11EDECB48FC}"/>
              </a:ext>
            </a:extLst>
          </p:cNvPr>
          <p:cNvPicPr>
            <a:picLocks noChangeAspect="1"/>
          </p:cNvPicPr>
          <p:nvPr/>
        </p:nvPicPr>
        <p:blipFill rotWithShape="1">
          <a:blip r:embed="rId3"/>
          <a:srcRect l="27288" r="3063" b="1"/>
          <a:stretch/>
        </p:blipFill>
        <p:spPr>
          <a:xfrm>
            <a:off x="20" y="431"/>
            <a:ext cx="6690339" cy="6408311"/>
          </a:xfrm>
          <a:prstGeom prst="rect">
            <a:avLst/>
          </a:prstGeom>
          <a:solidFill>
            <a:srgbClr val="58696B"/>
          </a:solidFill>
          <a:scene3d>
            <a:camera prst="orthographicFront"/>
            <a:lightRig rig="contrasting" dir="t">
              <a:rot lat="0" lon="0" rev="3000000"/>
            </a:lightRig>
          </a:scene3d>
          <a:sp3d contourW="7620">
            <a:bevelT w="95250" h="31750"/>
            <a:contourClr>
              <a:srgbClr val="333333"/>
            </a:contourClr>
          </a:sp3d>
        </p:spPr>
      </p:pic>
      <p:sp>
        <p:nvSpPr>
          <p:cNvPr id="1069" name="Rectangle 1068">
            <a:extLst>
              <a:ext uri="{FF2B5EF4-FFF2-40B4-BE49-F238E27FC236}">
                <a16:creationId xmlns:a16="http://schemas.microsoft.com/office/drawing/2014/main" id="{907741FC-B544-4A6E-B831-6789D04233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1070">
            <a:extLst>
              <a:ext uri="{FF2B5EF4-FFF2-40B4-BE49-F238E27FC236}">
                <a16:creationId xmlns:a16="http://schemas.microsoft.com/office/drawing/2014/main" id="{3F0BE7ED-7814-4273-B18A-F26CC03803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descr="Give to Cohen Children's Medical Center - Northwell Health Foundation">
            <a:extLst>
              <a:ext uri="{FF2B5EF4-FFF2-40B4-BE49-F238E27FC236}">
                <a16:creationId xmlns:a16="http://schemas.microsoft.com/office/drawing/2014/main" id="{45FE2442-E81A-5ADE-5444-2731402F287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97718" y="6451378"/>
            <a:ext cx="1233761" cy="3211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60316F8-0D1A-2A64-DE4D-BB6AAC2AE28A}"/>
              </a:ext>
            </a:extLst>
          </p:cNvPr>
          <p:cNvSpPr txBox="1"/>
          <p:nvPr/>
        </p:nvSpPr>
        <p:spPr>
          <a:xfrm>
            <a:off x="7114032" y="5001768"/>
            <a:ext cx="5047487" cy="1077218"/>
          </a:xfrm>
          <a:prstGeom prst="rect">
            <a:avLst/>
          </a:prstGeom>
          <a:noFill/>
        </p:spPr>
        <p:txBody>
          <a:bodyPr wrap="square" rtlCol="0">
            <a:spAutoFit/>
          </a:bodyPr>
          <a:lstStyle/>
          <a:p>
            <a:pPr>
              <a:spcAft>
                <a:spcPts val="600"/>
              </a:spcAft>
            </a:pPr>
            <a:r>
              <a:rPr lang="en-US" sz="1800" b="1" dirty="0">
                <a:solidFill>
                  <a:srgbClr val="002060"/>
                </a:solidFill>
              </a:rPr>
              <a:t>Kathleen O’Kane </a:t>
            </a:r>
            <a:r>
              <a:rPr lang="en-US" sz="1800" b="1" i="0" dirty="0">
                <a:solidFill>
                  <a:srgbClr val="002060"/>
                </a:solidFill>
              </a:rPr>
              <a:t>BSN, RN, HWNC-BC, CCAP</a:t>
            </a:r>
            <a:r>
              <a:rPr lang="en-US" sz="1800" b="1" dirty="0">
                <a:solidFill>
                  <a:srgbClr val="002060"/>
                </a:solidFill>
              </a:rPr>
              <a:t> </a:t>
            </a:r>
          </a:p>
          <a:p>
            <a:pPr>
              <a:spcAft>
                <a:spcPts val="600"/>
              </a:spcAft>
            </a:pPr>
            <a:r>
              <a:rPr lang="en-US" sz="1800" b="1" dirty="0">
                <a:solidFill>
                  <a:srgbClr val="002060"/>
                </a:solidFill>
              </a:rPr>
              <a:t>Amy Luckman, BSN, RN, CPN, HWNC-BC</a:t>
            </a:r>
          </a:p>
          <a:p>
            <a:pPr>
              <a:spcAft>
                <a:spcPts val="600"/>
              </a:spcAft>
            </a:pPr>
            <a:r>
              <a:rPr lang="en-US" sz="1800" b="1" dirty="0">
                <a:solidFill>
                  <a:srgbClr val="002060"/>
                </a:solidFill>
              </a:rPr>
              <a:t>Christina Rossi, RN, MSN, AHN-BC, HWNC-BC</a:t>
            </a:r>
          </a:p>
        </p:txBody>
      </p:sp>
    </p:spTree>
    <p:extLst>
      <p:ext uri="{BB962C8B-B14F-4D97-AF65-F5344CB8AC3E}">
        <p14:creationId xmlns:p14="http://schemas.microsoft.com/office/powerpoint/2010/main" val="391528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DAE16DC-24DF-4957-88AE-404BBE4E6D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31" name="Rectangle 30">
            <a:extLst>
              <a:ext uri="{FF2B5EF4-FFF2-40B4-BE49-F238E27FC236}">
                <a16:creationId xmlns:a16="http://schemas.microsoft.com/office/drawing/2014/main" id="{9BE9CC48-8F55-4830-A549-78BEE8EF85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9136"/>
            <a:ext cx="6096000" cy="6867136"/>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33" name="Rectangle 32">
            <a:extLst>
              <a:ext uri="{FF2B5EF4-FFF2-40B4-BE49-F238E27FC236}">
                <a16:creationId xmlns:a16="http://schemas.microsoft.com/office/drawing/2014/main" id="{94343ECA-CAAC-4723-88DF-CAFF1E3668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17416"/>
            <a:ext cx="5638800" cy="6840584"/>
          </a:xfrm>
          <a:prstGeom prst="rect">
            <a:avLst/>
          </a:prstGeom>
          <a:gradFill>
            <a:gsLst>
              <a:gs pos="24000">
                <a:schemeClr val="accent5">
                  <a:lumMod val="60000"/>
                  <a:lumOff val="40000"/>
                  <a:alpha val="0"/>
                </a:schemeClr>
              </a:gs>
              <a:gs pos="99000">
                <a:schemeClr val="accent2">
                  <a:alpha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35" name="Rectangle 34">
            <a:extLst>
              <a:ext uri="{FF2B5EF4-FFF2-40B4-BE49-F238E27FC236}">
                <a16:creationId xmlns:a16="http://schemas.microsoft.com/office/drawing/2014/main" id="{238DAD46-AF62-4150-B04A-2C43CC32F3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3202" y="154064"/>
            <a:ext cx="6422401" cy="6096002"/>
          </a:xfrm>
          <a:prstGeom prst="rect">
            <a:avLst/>
          </a:prstGeom>
          <a:gradFill>
            <a:gsLst>
              <a:gs pos="2000">
                <a:schemeClr val="accent5">
                  <a:alpha val="28000"/>
                </a:schemeClr>
              </a:gs>
              <a:gs pos="78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37" name="Freeform: Shape 36">
            <a:extLst>
              <a:ext uri="{FF2B5EF4-FFF2-40B4-BE49-F238E27FC236}">
                <a16:creationId xmlns:a16="http://schemas.microsoft.com/office/drawing/2014/main" id="{07938667-559E-4312-AE99-7A213F45351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907757">
            <a:off x="-619013" y="1524958"/>
            <a:ext cx="4648282" cy="4433301"/>
          </a:xfrm>
          <a:custGeom>
            <a:avLst/>
            <a:gdLst>
              <a:gd name="connsiteX0" fmla="*/ 4465639 w 4648282"/>
              <a:gd name="connsiteY0" fmla="*/ 3013821 h 4433301"/>
              <a:gd name="connsiteX1" fmla="*/ 2324141 w 4648282"/>
              <a:gd name="connsiteY1" fmla="*/ 4433301 h 4433301"/>
              <a:gd name="connsiteX2" fmla="*/ 0 w 4648282"/>
              <a:gd name="connsiteY2" fmla="*/ 2109160 h 4433301"/>
              <a:gd name="connsiteX3" fmla="*/ 1216317 w 4648282"/>
              <a:gd name="connsiteY3" fmla="*/ 65530 h 4433301"/>
              <a:gd name="connsiteX4" fmla="*/ 1352350 w 4648282"/>
              <a:gd name="connsiteY4" fmla="*/ 0 h 4433301"/>
              <a:gd name="connsiteX5" fmla="*/ 4475994 w 4648282"/>
              <a:gd name="connsiteY5" fmla="*/ 1232791 h 4433301"/>
              <a:gd name="connsiteX6" fmla="*/ 4543793 w 4648282"/>
              <a:gd name="connsiteY6" fmla="*/ 1418031 h 4433301"/>
              <a:gd name="connsiteX7" fmla="*/ 4648282 w 4648282"/>
              <a:gd name="connsiteY7" fmla="*/ 2109160 h 4433301"/>
              <a:gd name="connsiteX8" fmla="*/ 4465639 w 4648282"/>
              <a:gd name="connsiteY8" fmla="*/ 3013821 h 443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8282" h="4433301">
                <a:moveTo>
                  <a:pt x="4465639" y="3013821"/>
                </a:moveTo>
                <a:cubicBezTo>
                  <a:pt x="4112816" y="3847990"/>
                  <a:pt x="3286832" y="4433301"/>
                  <a:pt x="2324141" y="4433301"/>
                </a:cubicBezTo>
                <a:cubicBezTo>
                  <a:pt x="1040553" y="4433301"/>
                  <a:pt x="0" y="3392748"/>
                  <a:pt x="0" y="2109160"/>
                </a:cubicBezTo>
                <a:cubicBezTo>
                  <a:pt x="0" y="1226693"/>
                  <a:pt x="491824" y="459098"/>
                  <a:pt x="1216317" y="65530"/>
                </a:cubicBezTo>
                <a:lnTo>
                  <a:pt x="1352350" y="0"/>
                </a:lnTo>
                <a:lnTo>
                  <a:pt x="4475994" y="1232791"/>
                </a:lnTo>
                <a:lnTo>
                  <a:pt x="4543793" y="1418031"/>
                </a:lnTo>
                <a:cubicBezTo>
                  <a:pt x="4611700" y="1636359"/>
                  <a:pt x="4648282" y="1868487"/>
                  <a:pt x="4648282" y="2109160"/>
                </a:cubicBezTo>
                <a:cubicBezTo>
                  <a:pt x="4648282" y="2430057"/>
                  <a:pt x="4583247" y="2735764"/>
                  <a:pt x="4465639" y="3013821"/>
                </a:cubicBezTo>
                <a:close/>
              </a:path>
            </a:pathLst>
          </a:custGeom>
          <a:gradFill>
            <a:gsLst>
              <a:gs pos="31000">
                <a:schemeClr val="accent6">
                  <a:alpha val="10000"/>
                </a:schemeClr>
              </a:gs>
              <a:gs pos="85000">
                <a:schemeClr val="accent6">
                  <a:lumMod val="60000"/>
                  <a:lumOff val="40000"/>
                  <a:alpha val="21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39" name="Rectangle 38">
            <a:extLst>
              <a:ext uri="{FF2B5EF4-FFF2-40B4-BE49-F238E27FC236}">
                <a16:creationId xmlns:a16="http://schemas.microsoft.com/office/drawing/2014/main" id="{6F551441-973C-4D62-A067-55315F7747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7670" y="1253114"/>
            <a:ext cx="6840582" cy="4316082"/>
          </a:xfrm>
          <a:prstGeom prst="rect">
            <a:avLst/>
          </a:prstGeom>
          <a:gradFill>
            <a:gsLst>
              <a:gs pos="44000">
                <a:schemeClr val="tx2">
                  <a:lumMod val="75000"/>
                  <a:lumOff val="25000"/>
                  <a:alpha val="11000"/>
                </a:schemeClr>
              </a:gs>
              <a:gs pos="99000">
                <a:schemeClr val="accent2">
                  <a:alpha val="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 name="Title 1">
            <a:extLst>
              <a:ext uri="{FF2B5EF4-FFF2-40B4-BE49-F238E27FC236}">
                <a16:creationId xmlns:a16="http://schemas.microsoft.com/office/drawing/2014/main" id="{14F377E8-B038-0E69-1AFE-4C474E20D74E}"/>
              </a:ext>
            </a:extLst>
          </p:cNvPr>
          <p:cNvSpPr>
            <a:spLocks noGrp="1"/>
          </p:cNvSpPr>
          <p:nvPr>
            <p:ph type="title"/>
          </p:nvPr>
        </p:nvSpPr>
        <p:spPr>
          <a:xfrm>
            <a:off x="371476" y="758997"/>
            <a:ext cx="3438524" cy="4517091"/>
          </a:xfrm>
        </p:spPr>
        <p:txBody>
          <a:bodyPr vert="horz" lIns="0" tIns="0" rIns="0" bIns="0" rtlCol="0" anchor="ctr">
            <a:normAutofit/>
          </a:bodyPr>
          <a:lstStyle/>
          <a:p>
            <a:pPr algn="ctr"/>
            <a:r>
              <a:rPr lang="en-US" sz="3200" spc="750" dirty="0">
                <a:solidFill>
                  <a:schemeClr val="bg1"/>
                </a:solidFill>
              </a:rPr>
              <a:t/>
            </a:r>
            <a:br>
              <a:rPr lang="en-US" sz="3200" spc="750" dirty="0">
                <a:solidFill>
                  <a:schemeClr val="bg1"/>
                </a:solidFill>
              </a:rPr>
            </a:br>
            <a:r>
              <a:rPr lang="en-US" sz="3200" spc="750" dirty="0">
                <a:solidFill>
                  <a:schemeClr val="bg1"/>
                </a:solidFill>
              </a:rPr>
              <a:t/>
            </a:r>
            <a:br>
              <a:rPr lang="en-US" sz="3200" spc="750" dirty="0">
                <a:solidFill>
                  <a:schemeClr val="bg1"/>
                </a:solidFill>
              </a:rPr>
            </a:br>
            <a:r>
              <a:rPr lang="en-US" sz="3200" spc="750" dirty="0">
                <a:solidFill>
                  <a:schemeClr val="bg1"/>
                </a:solidFill>
              </a:rPr>
              <a:t/>
            </a:r>
            <a:br>
              <a:rPr lang="en-US" sz="3200" spc="750" dirty="0">
                <a:solidFill>
                  <a:schemeClr val="bg1"/>
                </a:solidFill>
              </a:rPr>
            </a:br>
            <a:r>
              <a:rPr lang="en-US" sz="3200" spc="750" dirty="0">
                <a:solidFill>
                  <a:schemeClr val="bg1"/>
                </a:solidFill>
              </a:rPr>
              <a:t>the Serenity suite</a:t>
            </a:r>
            <a:r>
              <a:rPr lang="en-US" sz="3200" spc="750" dirty="0"/>
              <a:t/>
            </a:r>
            <a:br>
              <a:rPr lang="en-US" sz="3200" spc="750" dirty="0"/>
            </a:br>
            <a:r>
              <a:rPr lang="en-US" sz="3200" spc="750" dirty="0">
                <a:solidFill>
                  <a:schemeClr val="bg1"/>
                </a:solidFill>
              </a:rPr>
              <a:t/>
            </a:r>
            <a:br>
              <a:rPr lang="en-US" sz="3200" spc="750" dirty="0">
                <a:solidFill>
                  <a:schemeClr val="bg1"/>
                </a:solidFill>
              </a:rPr>
            </a:br>
            <a:endParaRPr lang="en-US" sz="3200" spc="750" dirty="0">
              <a:solidFill>
                <a:schemeClr val="bg1"/>
              </a:solidFill>
            </a:endParaRPr>
          </a:p>
        </p:txBody>
      </p:sp>
      <p:pic>
        <p:nvPicPr>
          <p:cNvPr id="4" name="Picture 3" descr="A picture containing wall, indoor&#10;&#10;Description automatically generated">
            <a:extLst>
              <a:ext uri="{FF2B5EF4-FFF2-40B4-BE49-F238E27FC236}">
                <a16:creationId xmlns:a16="http://schemas.microsoft.com/office/drawing/2014/main" id="{ABEF20BC-91BA-3CDF-CC97-03ED97C75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87" r="41223" b="-2"/>
          <a:stretch/>
        </p:blipFill>
        <p:spPr>
          <a:xfrm rot="5400000">
            <a:off x="4193193" y="-174846"/>
            <a:ext cx="3261221" cy="3664023"/>
          </a:xfrm>
          <a:prstGeom prst="rect">
            <a:avLst/>
          </a:prstGeom>
        </p:spPr>
      </p:pic>
      <p:pic>
        <p:nvPicPr>
          <p:cNvPr id="3" name="Picture 2" descr="A picture containing indoor, tiled&#10;&#10;Description automatically generated">
            <a:extLst>
              <a:ext uri="{FF2B5EF4-FFF2-40B4-BE49-F238E27FC236}">
                <a16:creationId xmlns:a16="http://schemas.microsoft.com/office/drawing/2014/main" id="{97D5CC18-EAEA-69D7-C316-06E72B3A6B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141" b="-2"/>
          <a:stretch/>
        </p:blipFill>
        <p:spPr>
          <a:xfrm rot="5400000">
            <a:off x="4048811" y="3230756"/>
            <a:ext cx="3555959" cy="3670003"/>
          </a:xfrm>
          <a:prstGeom prst="rect">
            <a:avLst/>
          </a:prstGeom>
        </p:spPr>
      </p:pic>
      <p:graphicFrame>
        <p:nvGraphicFramePr>
          <p:cNvPr id="41" name="Content Placeholder 4">
            <a:extLst>
              <a:ext uri="{FF2B5EF4-FFF2-40B4-BE49-F238E27FC236}">
                <a16:creationId xmlns:a16="http://schemas.microsoft.com/office/drawing/2014/main" id="{8804382D-6BE3-DEC3-BEC3-24F86E6DC5B2}"/>
              </a:ext>
            </a:extLst>
          </p:cNvPr>
          <p:cNvGraphicFramePr>
            <a:graphicFrameLocks noGrp="1"/>
          </p:cNvGraphicFramePr>
          <p:nvPr>
            <p:ph idx="1"/>
            <p:extLst>
              <p:ext uri="{D42A27DB-BD31-4B8C-83A1-F6EECF244321}">
                <p14:modId xmlns:p14="http://schemas.microsoft.com/office/powerpoint/2010/main" val="2754886842"/>
              </p:ext>
            </p:extLst>
          </p:nvPr>
        </p:nvGraphicFramePr>
        <p:xfrm>
          <a:off x="7964425" y="935665"/>
          <a:ext cx="3856100" cy="52045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4">
            <a:extLst>
              <a:ext uri="{FF2B5EF4-FFF2-40B4-BE49-F238E27FC236}">
                <a16:creationId xmlns:a16="http://schemas.microsoft.com/office/drawing/2014/main" id="{6AF5EA3D-2B4D-E106-7FA2-708B79915F90}"/>
              </a:ext>
            </a:extLst>
          </p:cNvPr>
          <p:cNvPicPr>
            <a:picLocks noChangeAspect="1"/>
          </p:cNvPicPr>
          <p:nvPr/>
        </p:nvPicPr>
        <p:blipFill>
          <a:blip r:embed="rId10"/>
          <a:stretch>
            <a:fillRect/>
          </a:stretch>
        </p:blipFill>
        <p:spPr>
          <a:xfrm>
            <a:off x="1106423" y="6299533"/>
            <a:ext cx="1615301" cy="316535"/>
          </a:xfrm>
          <a:prstGeom prst="rect">
            <a:avLst/>
          </a:prstGeom>
        </p:spPr>
      </p:pic>
    </p:spTree>
    <p:extLst>
      <p:ext uri="{BB962C8B-B14F-4D97-AF65-F5344CB8AC3E}">
        <p14:creationId xmlns:p14="http://schemas.microsoft.com/office/powerpoint/2010/main" val="3673293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FFF1D-C185-A8C4-B133-D2E2FBF71D70}"/>
              </a:ext>
            </a:extLst>
          </p:cNvPr>
          <p:cNvSpPr>
            <a:spLocks noGrp="1"/>
          </p:cNvSpPr>
          <p:nvPr>
            <p:ph type="title" idx="4294967295"/>
          </p:nvPr>
        </p:nvSpPr>
        <p:spPr>
          <a:xfrm>
            <a:off x="0" y="690563"/>
            <a:ext cx="5186363" cy="5253037"/>
          </a:xfrm>
        </p:spPr>
        <p:txBody>
          <a:bodyPr vert="horz" lIns="0" tIns="0" rIns="0" bIns="0" rtlCol="0" anchor="b">
            <a:normAutofit/>
          </a:bodyPr>
          <a:lstStyle/>
          <a:p>
            <a:pPr algn="r"/>
            <a:r>
              <a:rPr lang="en-US" spc="750">
                <a:solidFill>
                  <a:schemeClr val="bg1"/>
                </a:solidFill>
              </a:rPr>
              <a:t/>
            </a:r>
            <a:br>
              <a:rPr lang="en-US" spc="750">
                <a:solidFill>
                  <a:schemeClr val="bg1"/>
                </a:solidFill>
              </a:rPr>
            </a:br>
            <a:endParaRPr lang="en-US" spc="750">
              <a:solidFill>
                <a:schemeClr val="bg1"/>
              </a:solidFill>
            </a:endParaRPr>
          </a:p>
        </p:txBody>
      </p:sp>
      <p:sp>
        <p:nvSpPr>
          <p:cNvPr id="5" name="TextBox 4">
            <a:extLst>
              <a:ext uri="{FF2B5EF4-FFF2-40B4-BE49-F238E27FC236}">
                <a16:creationId xmlns:a16="http://schemas.microsoft.com/office/drawing/2014/main" id="{12898105-6B14-45A2-ACA1-2F36272DF9B4}"/>
              </a:ext>
            </a:extLst>
          </p:cNvPr>
          <p:cNvSpPr txBox="1"/>
          <p:nvPr/>
        </p:nvSpPr>
        <p:spPr>
          <a:xfrm>
            <a:off x="3864201" y="1545336"/>
            <a:ext cx="8106127" cy="4248342"/>
          </a:xfrm>
          <a:prstGeom prst="rect">
            <a:avLst/>
          </a:prstGeom>
          <a:noFill/>
        </p:spPr>
        <p:txBody>
          <a:bodyPr wrap="square" lIns="91440" tIns="45720" rIns="91440" bIns="45720" rtlCol="0" anchor="t">
            <a:spAutoFit/>
          </a:bodyPr>
          <a:lstStyle/>
          <a:p>
            <a:pPr>
              <a:lnSpc>
                <a:spcPts val="1920"/>
              </a:lnSpc>
              <a:spcAft>
                <a:spcPts val="1200"/>
              </a:spcAft>
            </a:pPr>
            <a:r>
              <a:rPr lang="en-US" sz="2400" b="1" dirty="0">
                <a:solidFill>
                  <a:schemeClr val="accent1">
                    <a:lumMod val="75000"/>
                  </a:schemeClr>
                </a:solidFill>
                <a:latin typeface="Lato Medium" panose="020F0502020204030203" pitchFamily="34" charset="0"/>
                <a:ea typeface="Lato Medium" panose="020F0502020204030203" pitchFamily="34" charset="0"/>
                <a:cs typeface="Lato Medium" panose="020F0502020204030203" pitchFamily="34" charset="0"/>
              </a:rPr>
              <a:t>Our </a:t>
            </a:r>
            <a:r>
              <a:rPr kumimoji="0" lang="en-US" sz="2400" b="1" i="0" u="none" strike="noStrike" kern="1200" cap="none" spc="0" normalizeH="0" baseline="0" noProof="0" dirty="0">
                <a:ln>
                  <a:noFill/>
                </a:ln>
                <a:solidFill>
                  <a:schemeClr val="accent1">
                    <a:lumMod val="75000"/>
                  </a:schemeClr>
                </a:solidFill>
                <a:uLnTx/>
                <a:uFillTx/>
                <a:latin typeface="Lato Medium" panose="020F0502020204030203" pitchFamily="34" charset="0"/>
                <a:ea typeface="Lato Medium" panose="020F0502020204030203" pitchFamily="34" charset="0"/>
                <a:cs typeface="Lato Medium" panose="020F0502020204030203" pitchFamily="34" charset="0"/>
              </a:rPr>
              <a:t>focus is on the healing journey not the disease and cure</a:t>
            </a:r>
            <a:endParaRPr lang="en-US" sz="24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ts val="1920"/>
              </a:lnSpc>
              <a:spcBef>
                <a:spcPts val="0"/>
              </a:spcBef>
              <a:spcAft>
                <a:spcPts val="1200"/>
              </a:spcAft>
            </a:pPr>
            <a:r>
              <a:rPr lang="en-US" sz="2400" b="1" dirty="0">
                <a:solidFill>
                  <a:schemeClr val="accent1">
                    <a:lumMod val="75000"/>
                  </a:schemeClr>
                </a:solidFill>
                <a:latin typeface="Lato" panose="020F0502020204030203" pitchFamily="34" charset="0"/>
                <a:ea typeface="Times New Roman" panose="02020603050405020304" pitchFamily="18" charset="0"/>
                <a:cs typeface="Times New Roman" panose="02020603050405020304" pitchFamily="18" charset="0"/>
              </a:rPr>
              <a:t>Some common techniques/therapies include:</a:t>
            </a:r>
            <a:endParaRPr lang="en-US" sz="24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b="1" dirty="0">
                <a:solidFill>
                  <a:schemeClr val="accent1">
                    <a:lumMod val="75000"/>
                  </a:schemeClr>
                </a:solidFill>
                <a:latin typeface="Lato" panose="020F0502020204030203" pitchFamily="34" charset="0"/>
                <a:ea typeface="Times New Roman" panose="02020603050405020304" pitchFamily="18" charset="0"/>
                <a:cs typeface="Times New Roman" panose="02020603050405020304" pitchFamily="18" charset="0"/>
              </a:rPr>
              <a:t>Chair Massage (Amma)</a:t>
            </a:r>
            <a:endParaRPr lang="en-US" sz="24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b="1" dirty="0">
                <a:solidFill>
                  <a:schemeClr val="accent1">
                    <a:lumMod val="75000"/>
                  </a:schemeClr>
                </a:solidFill>
                <a:latin typeface="Lato" panose="020F0502020204030203" pitchFamily="34" charset="0"/>
                <a:ea typeface="Times New Roman" panose="02020603050405020304" pitchFamily="18" charset="0"/>
                <a:cs typeface="Times New Roman" panose="02020603050405020304" pitchFamily="18" charset="0"/>
              </a:rPr>
              <a:t>Reflexology (Hand &amp; Feet)</a:t>
            </a:r>
            <a:endParaRPr lang="en-US" sz="24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b="1" dirty="0">
                <a:solidFill>
                  <a:schemeClr val="accent1">
                    <a:lumMod val="75000"/>
                  </a:schemeClr>
                </a:solidFill>
                <a:latin typeface="Lato" panose="020F0502020204030203" pitchFamily="34" charset="0"/>
                <a:ea typeface="Times New Roman" panose="02020603050405020304" pitchFamily="18" charset="0"/>
                <a:cs typeface="Times New Roman" panose="02020603050405020304" pitchFamily="18" charset="0"/>
              </a:rPr>
              <a:t>Chinese and Eastern Healing Practices/Reiki</a:t>
            </a:r>
            <a:endParaRPr lang="en-US" sz="24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b="1" dirty="0">
                <a:solidFill>
                  <a:schemeClr val="accent1">
                    <a:lumMod val="75000"/>
                  </a:schemeClr>
                </a:solidFill>
                <a:latin typeface="Lato" panose="020F0502020204030203" pitchFamily="34" charset="0"/>
                <a:ea typeface="Times New Roman" panose="02020603050405020304" pitchFamily="18" charset="0"/>
                <a:cs typeface="Times New Roman" panose="02020603050405020304" pitchFamily="18" charset="0"/>
              </a:rPr>
              <a:t>Meditation/Guided Imagery</a:t>
            </a:r>
            <a:endParaRPr lang="en-US" sz="24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b="1" dirty="0">
                <a:solidFill>
                  <a:schemeClr val="accent1">
                    <a:lumMod val="75000"/>
                  </a:schemeClr>
                </a:solidFill>
                <a:latin typeface="Lato" panose="020F0502020204030203" pitchFamily="34" charset="0"/>
                <a:ea typeface="Times New Roman" panose="02020603050405020304" pitchFamily="18" charset="0"/>
                <a:cs typeface="Times New Roman" panose="02020603050405020304" pitchFamily="18" charset="0"/>
              </a:rPr>
              <a:t>Sound Healing/Tuning Folks</a:t>
            </a:r>
            <a:endParaRPr lang="en-US" sz="24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b="1" dirty="0">
                <a:solidFill>
                  <a:schemeClr val="accent1">
                    <a:lumMod val="75000"/>
                  </a:schemeClr>
                </a:solidFill>
                <a:latin typeface="Lato" panose="020F0502020204030203" pitchFamily="34" charset="0"/>
                <a:ea typeface="Times New Roman" panose="02020603050405020304" pitchFamily="18" charset="0"/>
                <a:cs typeface="Times New Roman" panose="02020603050405020304" pitchFamily="18" charset="0"/>
              </a:rPr>
              <a:t>Aromatherapy</a:t>
            </a:r>
          </a:p>
          <a:p>
            <a:pPr marL="342900" indent="-342900">
              <a:lnSpc>
                <a:spcPct val="107000"/>
              </a:lnSpc>
              <a:spcAft>
                <a:spcPts val="800"/>
              </a:spcAft>
              <a:buSzPts val="1000"/>
              <a:buFont typeface="Symbol" panose="05050102010706020507" pitchFamily="18" charset="2"/>
              <a:buChar char=""/>
              <a:tabLst>
                <a:tab pos="457200" algn="l"/>
              </a:tabLst>
            </a:pPr>
            <a:r>
              <a:rPr lang="en-US" sz="2400" b="1" dirty="0">
                <a:solidFill>
                  <a:schemeClr val="accent1">
                    <a:lumMod val="75000"/>
                  </a:schemeClr>
                </a:solidFill>
                <a:latin typeface="Lato"/>
                <a:ea typeface="Calibri"/>
                <a:cs typeface="Times New Roman"/>
              </a:rPr>
              <a:t>Supportive Listening (Very Popular) </a:t>
            </a:r>
            <a:endParaRPr lang="en-US" sz="24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F4C1D7A8-DCC3-C8EF-8B69-6F13EF3E065F}"/>
              </a:ext>
            </a:extLst>
          </p:cNvPr>
          <p:cNvPicPr>
            <a:picLocks noChangeAspect="1"/>
          </p:cNvPicPr>
          <p:nvPr/>
        </p:nvPicPr>
        <p:blipFill>
          <a:blip r:embed="rId3"/>
          <a:stretch>
            <a:fillRect/>
          </a:stretch>
        </p:blipFill>
        <p:spPr>
          <a:xfrm>
            <a:off x="10804497" y="6503347"/>
            <a:ext cx="1250822" cy="321414"/>
          </a:xfrm>
          <a:prstGeom prst="rect">
            <a:avLst/>
          </a:prstGeom>
        </p:spPr>
      </p:pic>
      <p:pic>
        <p:nvPicPr>
          <p:cNvPr id="6" name="Picture 5" descr="A picture containing indoor, candle">
            <a:extLst>
              <a:ext uri="{FF2B5EF4-FFF2-40B4-BE49-F238E27FC236}">
                <a16:creationId xmlns:a16="http://schemas.microsoft.com/office/drawing/2014/main" id="{A1C86F84-3B0A-7544-76F8-D80B9C28469D}"/>
              </a:ext>
            </a:extLst>
          </p:cNvPr>
          <p:cNvPicPr>
            <a:picLocks noChangeAspect="1"/>
          </p:cNvPicPr>
          <p:nvPr/>
        </p:nvPicPr>
        <p:blipFill rotWithShape="1">
          <a:blip r:embed="rId4">
            <a:extLst>
              <a:ext uri="{28A0092B-C50C-407E-A947-70E740481C1C}">
                <a14:useLocalDpi xmlns:a14="http://schemas.microsoft.com/office/drawing/2010/main" val="0"/>
              </a:ext>
            </a:extLst>
          </a:blip>
          <a:srcRect l="10145"/>
          <a:stretch/>
        </p:blipFill>
        <p:spPr>
          <a:xfrm>
            <a:off x="0" y="0"/>
            <a:ext cx="3726611" cy="6858000"/>
          </a:xfrm>
          <a:prstGeom prst="rect">
            <a:avLst/>
          </a:prstGeom>
        </p:spPr>
      </p:pic>
      <p:sp>
        <p:nvSpPr>
          <p:cNvPr id="7" name="TextBox 6">
            <a:extLst>
              <a:ext uri="{FF2B5EF4-FFF2-40B4-BE49-F238E27FC236}">
                <a16:creationId xmlns:a16="http://schemas.microsoft.com/office/drawing/2014/main" id="{9095617F-0CB4-4A21-D40C-3B1225B9CDDC}"/>
              </a:ext>
            </a:extLst>
          </p:cNvPr>
          <p:cNvSpPr txBox="1"/>
          <p:nvPr/>
        </p:nvSpPr>
        <p:spPr>
          <a:xfrm>
            <a:off x="3726612" y="160707"/>
            <a:ext cx="7520508" cy="615553"/>
          </a:xfrm>
          <a:prstGeom prst="rect">
            <a:avLst/>
          </a:prstGeom>
          <a:noFill/>
        </p:spPr>
        <p:txBody>
          <a:bodyPr wrap="square" rtlCol="0">
            <a:spAutoFit/>
          </a:bodyPr>
          <a:lstStyle/>
          <a:p>
            <a:pPr marL="0" indent="0" algn="ctr">
              <a:buNone/>
            </a:pPr>
            <a:r>
              <a:rPr lang="en-US" sz="3400" b="1" dirty="0">
                <a:solidFill>
                  <a:schemeClr val="accent1">
                    <a:lumMod val="75000"/>
                  </a:schemeClr>
                </a:solidFill>
              </a:rPr>
              <a:t>What do the CCMC Holistic Nurses do?</a:t>
            </a:r>
          </a:p>
        </p:txBody>
      </p:sp>
      <p:pic>
        <p:nvPicPr>
          <p:cNvPr id="4" name="Picture 2" descr="SignUpGenius-square | Maestro Community Manager">
            <a:extLst>
              <a:ext uri="{FF2B5EF4-FFF2-40B4-BE49-F238E27FC236}">
                <a16:creationId xmlns:a16="http://schemas.microsoft.com/office/drawing/2014/main" id="{74AD8DC9-C4CD-C0CA-6DFA-EC2910A0A2F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15841" y="285361"/>
            <a:ext cx="1258078" cy="12580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38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33" name="Rectangle 32">
            <a:extLst>
              <a:ext uri="{FF2B5EF4-FFF2-40B4-BE49-F238E27FC236}">
                <a16:creationId xmlns:a16="http://schemas.microsoft.com/office/drawing/2014/main" id="{4E3AE8C3-8F65-40F4-BABE-E70F3830147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alpha val="78000"/>
                </a:schemeClr>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35" name="Rectangle 34">
            <a:extLst>
              <a:ext uri="{FF2B5EF4-FFF2-40B4-BE49-F238E27FC236}">
                <a16:creationId xmlns:a16="http://schemas.microsoft.com/office/drawing/2014/main" id="{E2FC4764-B8D5-4F87-95DB-3125B2D1285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9728" y="59346"/>
            <a:ext cx="4156527" cy="4037836"/>
          </a:xfrm>
          <a:prstGeom prst="rect">
            <a:avLst/>
          </a:prstGeom>
          <a:gradFill>
            <a:gsLst>
              <a:gs pos="0">
                <a:schemeClr val="accent5">
                  <a:alpha val="47000"/>
                </a:schemeClr>
              </a:gs>
              <a:gs pos="100000">
                <a:schemeClr val="accent4">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37" name="Rectangle 36">
            <a:extLst>
              <a:ext uri="{FF2B5EF4-FFF2-40B4-BE49-F238E27FC236}">
                <a16:creationId xmlns:a16="http://schemas.microsoft.com/office/drawing/2014/main" id="{B4C1654F-94F5-497E-8ECF-F2A7E84D6A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68313" y="3587284"/>
            <a:ext cx="2501977" cy="4038601"/>
          </a:xfrm>
          <a:prstGeom prst="rect">
            <a:avLst/>
          </a:prstGeom>
          <a:gradFill>
            <a:gsLst>
              <a:gs pos="0">
                <a:schemeClr val="accent5">
                  <a:lumMod val="60000"/>
                  <a:lumOff val="40000"/>
                  <a:alpha val="0"/>
                </a:schemeClr>
              </a:gs>
              <a:gs pos="99000">
                <a:schemeClr val="accent2">
                  <a:alpha val="7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39" name="Freeform: Shape 38">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5254" y="969296"/>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58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 name="Title 1">
            <a:extLst>
              <a:ext uri="{FF2B5EF4-FFF2-40B4-BE49-F238E27FC236}">
                <a16:creationId xmlns:a16="http://schemas.microsoft.com/office/drawing/2014/main" id="{047B18CB-02EB-CDC2-4295-F1BDC8629079}"/>
              </a:ext>
            </a:extLst>
          </p:cNvPr>
          <p:cNvSpPr>
            <a:spLocks noGrp="1"/>
          </p:cNvSpPr>
          <p:nvPr>
            <p:ph type="title"/>
          </p:nvPr>
        </p:nvSpPr>
        <p:spPr>
          <a:xfrm>
            <a:off x="409518" y="586855"/>
            <a:ext cx="3258570" cy="3387497"/>
          </a:xfrm>
        </p:spPr>
        <p:txBody>
          <a:bodyPr anchor="b">
            <a:normAutofit/>
          </a:bodyPr>
          <a:lstStyle/>
          <a:p>
            <a:pPr algn="r"/>
            <a:r>
              <a:rPr lang="en-US" sz="3200">
                <a:solidFill>
                  <a:schemeClr val="bg1"/>
                </a:solidFill>
              </a:rPr>
              <a:t>AMMA Massage</a:t>
            </a:r>
          </a:p>
        </p:txBody>
      </p:sp>
      <p:sp>
        <p:nvSpPr>
          <p:cNvPr id="8" name="Content Placeholder 7">
            <a:extLst>
              <a:ext uri="{FF2B5EF4-FFF2-40B4-BE49-F238E27FC236}">
                <a16:creationId xmlns:a16="http://schemas.microsoft.com/office/drawing/2014/main" id="{1EADA57A-A1BD-0D49-CBFF-C4C8A0C76E0C}"/>
              </a:ext>
            </a:extLst>
          </p:cNvPr>
          <p:cNvSpPr>
            <a:spLocks noGrp="1"/>
          </p:cNvSpPr>
          <p:nvPr>
            <p:ph idx="1"/>
          </p:nvPr>
        </p:nvSpPr>
        <p:spPr>
          <a:xfrm>
            <a:off x="5134465" y="586855"/>
            <a:ext cx="5863741" cy="5361991"/>
          </a:xfrm>
        </p:spPr>
        <p:txBody>
          <a:bodyPr anchor="ctr">
            <a:normAutofit lnSpcReduction="10000"/>
          </a:bodyPr>
          <a:lstStyle/>
          <a:p>
            <a:pPr marL="0" indent="0" algn="ctr">
              <a:buNone/>
            </a:pPr>
            <a:r>
              <a:rPr lang="en-US" sz="3200" b="1" dirty="0">
                <a:solidFill>
                  <a:srgbClr val="002060"/>
                </a:solidFill>
              </a:rPr>
              <a:t>AMMA MASSAGE</a:t>
            </a:r>
          </a:p>
          <a:p>
            <a:pPr marL="0" indent="0" algn="ctr">
              <a:buNone/>
            </a:pPr>
            <a:r>
              <a:rPr lang="en-US" sz="3200" b="1" dirty="0">
                <a:solidFill>
                  <a:srgbClr val="002060"/>
                </a:solidFill>
              </a:rPr>
              <a:t>Focuses on the balance and movement of energy in the body</a:t>
            </a:r>
          </a:p>
          <a:p>
            <a:pPr marL="0" indent="0" algn="ctr">
              <a:buNone/>
            </a:pPr>
            <a:endParaRPr lang="en-US" sz="3200" b="1" dirty="0">
              <a:solidFill>
                <a:srgbClr val="002060"/>
              </a:solidFill>
            </a:endParaRPr>
          </a:p>
          <a:p>
            <a:pPr marL="0" indent="0" algn="ctr">
              <a:buNone/>
            </a:pPr>
            <a:r>
              <a:rPr lang="en-US" sz="3200" b="1" dirty="0">
                <a:solidFill>
                  <a:srgbClr val="002060"/>
                </a:solidFill>
              </a:rPr>
              <a:t>Amma  </a:t>
            </a:r>
            <a:r>
              <a:rPr lang="en-US" sz="3200" b="1" i="0" dirty="0">
                <a:solidFill>
                  <a:srgbClr val="002060"/>
                </a:solidFill>
                <a:effectLst/>
              </a:rPr>
              <a:t>techniques </a:t>
            </a:r>
            <a:r>
              <a:rPr lang="en-US" sz="3200" b="1" dirty="0">
                <a:solidFill>
                  <a:srgbClr val="002060"/>
                </a:solidFill>
              </a:rPr>
              <a:t>a</a:t>
            </a:r>
            <a:r>
              <a:rPr lang="en-US" sz="3200" b="1" i="0" dirty="0">
                <a:solidFill>
                  <a:srgbClr val="002060"/>
                </a:solidFill>
                <a:effectLst/>
              </a:rPr>
              <a:t>im to remove blockage and free the flow of energy in the body thereby restoring, promoting, and maintaining optimal health</a:t>
            </a:r>
            <a:endParaRPr lang="en-US" b="1" dirty="0">
              <a:solidFill>
                <a:srgbClr val="002060"/>
              </a:solidFill>
            </a:endParaRPr>
          </a:p>
        </p:txBody>
      </p:sp>
      <p:pic>
        <p:nvPicPr>
          <p:cNvPr id="4" name="Content Placeholder 3">
            <a:extLst>
              <a:ext uri="{FF2B5EF4-FFF2-40B4-BE49-F238E27FC236}">
                <a16:creationId xmlns:a16="http://schemas.microsoft.com/office/drawing/2014/main" id="{42BB5908-16E3-2BEB-CEE5-65B34611052D}"/>
              </a:ext>
            </a:extLst>
          </p:cNvPr>
          <p:cNvPicPr>
            <a:picLocks noChangeAspect="1"/>
          </p:cNvPicPr>
          <p:nvPr/>
        </p:nvPicPr>
        <p:blipFill rotWithShape="1">
          <a:blip r:embed="rId3"/>
          <a:srcRect l="28833" r="31431" b="-1"/>
          <a:stretch/>
        </p:blipFill>
        <p:spPr>
          <a:xfrm>
            <a:off x="153706" y="813670"/>
            <a:ext cx="4522451" cy="5461683"/>
          </a:xfrm>
          <a:prstGeom prst="rect">
            <a:avLst/>
          </a:prstGeom>
        </p:spPr>
      </p:pic>
    </p:spTree>
    <p:extLst>
      <p:ext uri="{BB962C8B-B14F-4D97-AF65-F5344CB8AC3E}">
        <p14:creationId xmlns:p14="http://schemas.microsoft.com/office/powerpoint/2010/main" val="3864655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43" name="Rectangle 42">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useBgFill="1">
        <p:nvSpPr>
          <p:cNvPr id="45" name="Rectangle 44">
            <a:extLst>
              <a:ext uri="{FF2B5EF4-FFF2-40B4-BE49-F238E27FC236}">
                <a16:creationId xmlns:a16="http://schemas.microsoft.com/office/drawing/2014/main" id="{9EDC711F-4DA7-4E33-A776-F079ACDA6D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47" name="Rectangle 46">
            <a:extLst>
              <a:ext uri="{FF2B5EF4-FFF2-40B4-BE49-F238E27FC236}">
                <a16:creationId xmlns:a16="http://schemas.microsoft.com/office/drawing/2014/main" id="{B3E32D53-FD05-46F1-97E2-C13949F5984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49" name="Rectangle 48">
            <a:extLst>
              <a:ext uri="{FF2B5EF4-FFF2-40B4-BE49-F238E27FC236}">
                <a16:creationId xmlns:a16="http://schemas.microsoft.com/office/drawing/2014/main" id="{FDA9E872-DB12-4A7B-A151-052FA07739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51" name="Rectangle 50">
            <a:extLst>
              <a:ext uri="{FF2B5EF4-FFF2-40B4-BE49-F238E27FC236}">
                <a16:creationId xmlns:a16="http://schemas.microsoft.com/office/drawing/2014/main" id="{3B984CFC-8941-41C1-9730-F447E13EB4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53" name="Rectangle 52">
            <a:extLst>
              <a:ext uri="{FF2B5EF4-FFF2-40B4-BE49-F238E27FC236}">
                <a16:creationId xmlns:a16="http://schemas.microsoft.com/office/drawing/2014/main" id="{D3185161-AC26-4077-A972-6C3306B241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55" name="Oval 54">
            <a:extLst>
              <a:ext uri="{FF2B5EF4-FFF2-40B4-BE49-F238E27FC236}">
                <a16:creationId xmlns:a16="http://schemas.microsoft.com/office/drawing/2014/main" id="{39B0F207-7872-4A1E-BCCD-EBF4B8A6AC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 name="Title 1">
            <a:extLst>
              <a:ext uri="{FF2B5EF4-FFF2-40B4-BE49-F238E27FC236}">
                <a16:creationId xmlns:a16="http://schemas.microsoft.com/office/drawing/2014/main" id="{B4CAAA90-F984-7D7A-A11E-86783CF1B822}"/>
              </a:ext>
            </a:extLst>
          </p:cNvPr>
          <p:cNvSpPr>
            <a:spLocks noGrp="1"/>
          </p:cNvSpPr>
          <p:nvPr>
            <p:ph type="title"/>
          </p:nvPr>
        </p:nvSpPr>
        <p:spPr>
          <a:xfrm>
            <a:off x="1371600" y="756971"/>
            <a:ext cx="4724399" cy="475123"/>
          </a:xfrm>
        </p:spPr>
        <p:txBody>
          <a:bodyPr vert="horz" lIns="0" tIns="0" rIns="0" bIns="0" rtlCol="0" anchor="t">
            <a:normAutofit fontScale="90000"/>
          </a:bodyPr>
          <a:lstStyle/>
          <a:p>
            <a:pPr algn="ctr">
              <a:lnSpc>
                <a:spcPct val="90000"/>
              </a:lnSpc>
            </a:pPr>
            <a:r>
              <a:rPr lang="en-US" sz="4400" spc="750" dirty="0">
                <a:solidFill>
                  <a:schemeClr val="bg1"/>
                </a:solidFill>
                <a:effectLst>
                  <a:outerShdw blurRad="38100" dist="38100" dir="2700000" algn="tl">
                    <a:srgbClr val="000000">
                      <a:alpha val="43137"/>
                    </a:srgbClr>
                  </a:outerShdw>
                </a:effectLst>
              </a:rPr>
              <a:t>Meditation</a:t>
            </a:r>
            <a:r>
              <a:rPr lang="en-US" sz="3100" spc="750" dirty="0">
                <a:solidFill>
                  <a:schemeClr val="bg1"/>
                </a:solidFill>
              </a:rPr>
              <a:t/>
            </a:r>
            <a:br>
              <a:rPr lang="en-US" sz="3100" spc="750" dirty="0">
                <a:solidFill>
                  <a:schemeClr val="bg1"/>
                </a:solidFill>
              </a:rPr>
            </a:br>
            <a:r>
              <a:rPr lang="en-US" sz="3100" spc="750" dirty="0">
                <a:solidFill>
                  <a:schemeClr val="bg1"/>
                </a:solidFill>
              </a:rPr>
              <a:t/>
            </a:r>
            <a:br>
              <a:rPr lang="en-US" sz="3100" spc="750" dirty="0">
                <a:solidFill>
                  <a:schemeClr val="bg1"/>
                </a:solidFill>
              </a:rPr>
            </a:br>
            <a:r>
              <a:rPr lang="en-US" sz="3100" spc="750" dirty="0">
                <a:solidFill>
                  <a:schemeClr val="bg1"/>
                </a:solidFill>
              </a:rPr>
              <a:t/>
            </a:r>
            <a:br>
              <a:rPr lang="en-US" sz="3100" spc="750" dirty="0">
                <a:solidFill>
                  <a:schemeClr val="bg1"/>
                </a:solidFill>
              </a:rPr>
            </a:br>
            <a:r>
              <a:rPr lang="en-US" sz="3100" spc="750" dirty="0">
                <a:solidFill>
                  <a:schemeClr val="bg1"/>
                </a:solidFill>
              </a:rPr>
              <a:t/>
            </a:r>
            <a:br>
              <a:rPr lang="en-US" sz="3100" spc="750" dirty="0">
                <a:solidFill>
                  <a:schemeClr val="bg1"/>
                </a:solidFill>
              </a:rPr>
            </a:br>
            <a:r>
              <a:rPr lang="en-US" sz="3100" spc="750" dirty="0">
                <a:solidFill>
                  <a:schemeClr val="bg1"/>
                </a:solidFill>
              </a:rPr>
              <a:t/>
            </a:r>
            <a:br>
              <a:rPr lang="en-US" sz="3100" spc="750" dirty="0">
                <a:solidFill>
                  <a:schemeClr val="bg1"/>
                </a:solidFill>
              </a:rPr>
            </a:br>
            <a:r>
              <a:rPr lang="en-US" sz="3100" spc="750" dirty="0">
                <a:solidFill>
                  <a:schemeClr val="bg1"/>
                </a:solidFill>
              </a:rPr>
              <a:t/>
            </a:r>
            <a:br>
              <a:rPr lang="en-US" sz="3100" spc="750" dirty="0">
                <a:solidFill>
                  <a:schemeClr val="bg1"/>
                </a:solidFill>
              </a:rPr>
            </a:br>
            <a:r>
              <a:rPr lang="en-US" sz="3100" spc="750" dirty="0">
                <a:solidFill>
                  <a:schemeClr val="bg1"/>
                </a:solidFill>
              </a:rPr>
              <a:t/>
            </a:r>
            <a:br>
              <a:rPr lang="en-US" sz="3100" spc="750" dirty="0">
                <a:solidFill>
                  <a:schemeClr val="bg1"/>
                </a:solidFill>
              </a:rPr>
            </a:br>
            <a:r>
              <a:rPr lang="en-US" sz="3100" spc="750" dirty="0">
                <a:solidFill>
                  <a:schemeClr val="bg1"/>
                </a:solidFill>
              </a:rPr>
              <a:t/>
            </a:r>
            <a:br>
              <a:rPr lang="en-US" sz="3100" spc="750" dirty="0">
                <a:solidFill>
                  <a:schemeClr val="bg1"/>
                </a:solidFill>
              </a:rPr>
            </a:br>
            <a:r>
              <a:rPr lang="en-US" sz="3100" spc="750" dirty="0">
                <a:solidFill>
                  <a:schemeClr val="bg1"/>
                </a:solidFill>
              </a:rPr>
              <a:t/>
            </a:r>
            <a:br>
              <a:rPr lang="en-US" sz="3100" spc="750" dirty="0">
                <a:solidFill>
                  <a:schemeClr val="bg1"/>
                </a:solidFill>
              </a:rPr>
            </a:br>
            <a:r>
              <a:rPr lang="en-US" sz="3100" spc="750" dirty="0">
                <a:solidFill>
                  <a:schemeClr val="bg1"/>
                </a:solidFill>
              </a:rPr>
              <a:t/>
            </a:r>
            <a:br>
              <a:rPr lang="en-US" sz="3100" spc="750" dirty="0">
                <a:solidFill>
                  <a:schemeClr val="bg1"/>
                </a:solidFill>
              </a:rPr>
            </a:br>
            <a:r>
              <a:rPr lang="en-US" sz="1000" spc="750" dirty="0">
                <a:solidFill>
                  <a:schemeClr val="bg1"/>
                </a:solidFill>
              </a:rPr>
              <a:t/>
            </a:r>
            <a:br>
              <a:rPr lang="en-US" sz="1000" spc="750" dirty="0">
                <a:solidFill>
                  <a:schemeClr val="bg1"/>
                </a:solidFill>
              </a:rPr>
            </a:br>
            <a:r>
              <a:rPr lang="en-US" sz="1000" spc="750" dirty="0">
                <a:solidFill>
                  <a:schemeClr val="bg1"/>
                </a:solidFill>
              </a:rPr>
              <a:t/>
            </a:r>
            <a:br>
              <a:rPr lang="en-US" sz="1000" spc="750" dirty="0">
                <a:solidFill>
                  <a:schemeClr val="bg1"/>
                </a:solidFill>
              </a:rPr>
            </a:br>
            <a:r>
              <a:rPr lang="en-US" sz="1000" spc="750" dirty="0">
                <a:solidFill>
                  <a:schemeClr val="bg1"/>
                </a:solidFill>
              </a:rPr>
              <a:t/>
            </a:r>
            <a:br>
              <a:rPr lang="en-US" sz="1000" spc="750" dirty="0">
                <a:solidFill>
                  <a:schemeClr val="bg1"/>
                </a:solidFill>
              </a:rPr>
            </a:br>
            <a:r>
              <a:rPr lang="en-US" sz="1000" spc="750" dirty="0">
                <a:solidFill>
                  <a:schemeClr val="bg1"/>
                </a:solidFill>
              </a:rPr>
              <a:t/>
            </a:r>
            <a:br>
              <a:rPr lang="en-US" sz="1000" spc="750" dirty="0">
                <a:solidFill>
                  <a:schemeClr val="bg1"/>
                </a:solidFill>
              </a:rPr>
            </a:br>
            <a:r>
              <a:rPr lang="en-US" sz="1000" spc="750" dirty="0">
                <a:solidFill>
                  <a:schemeClr val="bg1"/>
                </a:solidFill>
              </a:rPr>
              <a:t/>
            </a:r>
            <a:br>
              <a:rPr lang="en-US" sz="1000" spc="750" dirty="0">
                <a:solidFill>
                  <a:schemeClr val="bg1"/>
                </a:solidFill>
              </a:rPr>
            </a:br>
            <a:r>
              <a:rPr lang="en-US" sz="1000" spc="750" dirty="0">
                <a:solidFill>
                  <a:schemeClr val="bg1"/>
                </a:solidFill>
              </a:rPr>
              <a:t/>
            </a:r>
            <a:br>
              <a:rPr lang="en-US" sz="1000" spc="750" dirty="0">
                <a:solidFill>
                  <a:schemeClr val="bg1"/>
                </a:solidFill>
              </a:rPr>
            </a:br>
            <a:r>
              <a:rPr lang="en-US" sz="1000" spc="750" dirty="0">
                <a:solidFill>
                  <a:schemeClr val="bg1"/>
                </a:solidFill>
              </a:rPr>
              <a:t/>
            </a:r>
            <a:br>
              <a:rPr lang="en-US" sz="1000" spc="750" dirty="0">
                <a:solidFill>
                  <a:schemeClr val="bg1"/>
                </a:solidFill>
              </a:rPr>
            </a:br>
            <a:r>
              <a:rPr lang="en-US" sz="1000" spc="750" dirty="0">
                <a:solidFill>
                  <a:schemeClr val="bg1"/>
                </a:solidFill>
              </a:rPr>
              <a:t/>
            </a:r>
            <a:br>
              <a:rPr lang="en-US" sz="1000" spc="750" dirty="0">
                <a:solidFill>
                  <a:schemeClr val="bg1"/>
                </a:solidFill>
              </a:rPr>
            </a:br>
            <a:r>
              <a:rPr lang="en-US" sz="1000" spc="750" dirty="0">
                <a:solidFill>
                  <a:schemeClr val="bg1"/>
                </a:solidFill>
              </a:rPr>
              <a:t/>
            </a:r>
            <a:br>
              <a:rPr lang="en-US" sz="1000" spc="750" dirty="0">
                <a:solidFill>
                  <a:schemeClr val="bg1"/>
                </a:solidFill>
              </a:rPr>
            </a:br>
            <a:r>
              <a:rPr lang="en-US" sz="1000" spc="750" dirty="0">
                <a:solidFill>
                  <a:schemeClr val="bg1"/>
                </a:solidFill>
              </a:rPr>
              <a:t/>
            </a:r>
            <a:br>
              <a:rPr lang="en-US" sz="1000" spc="750" dirty="0">
                <a:solidFill>
                  <a:schemeClr val="bg1"/>
                </a:solidFill>
              </a:rPr>
            </a:br>
            <a:endParaRPr lang="en-US" sz="1000" spc="750" dirty="0">
              <a:solidFill>
                <a:schemeClr val="bg1"/>
              </a:solidFill>
            </a:endParaRPr>
          </a:p>
        </p:txBody>
      </p:sp>
      <p:pic>
        <p:nvPicPr>
          <p:cNvPr id="4" name="Picture 3" descr="A picture containing indoor, floor, furniture&#10;&#10;Description automatically generated">
            <a:extLst>
              <a:ext uri="{FF2B5EF4-FFF2-40B4-BE49-F238E27FC236}">
                <a16:creationId xmlns:a16="http://schemas.microsoft.com/office/drawing/2014/main" id="{18DFA1FA-3CE3-4641-86F9-94F97066B0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289208" y="994532"/>
            <a:ext cx="3775263" cy="42868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a:extLst>
              <a:ext uri="{FF2B5EF4-FFF2-40B4-BE49-F238E27FC236}">
                <a16:creationId xmlns:a16="http://schemas.microsoft.com/office/drawing/2014/main" id="{9A29DF56-E010-F34E-2EDF-10408867FDC7}"/>
              </a:ext>
            </a:extLst>
          </p:cNvPr>
          <p:cNvPicPr>
            <a:picLocks noChangeAspect="1"/>
          </p:cNvPicPr>
          <p:nvPr/>
        </p:nvPicPr>
        <p:blipFill>
          <a:blip r:embed="rId4"/>
          <a:stretch>
            <a:fillRect/>
          </a:stretch>
        </p:blipFill>
        <p:spPr>
          <a:xfrm>
            <a:off x="10453140" y="6330372"/>
            <a:ext cx="1570505" cy="403560"/>
          </a:xfrm>
          <a:prstGeom prst="rect">
            <a:avLst/>
          </a:prstGeom>
        </p:spPr>
      </p:pic>
      <p:sp>
        <p:nvSpPr>
          <p:cNvPr id="5" name="TextBox 4">
            <a:extLst>
              <a:ext uri="{FF2B5EF4-FFF2-40B4-BE49-F238E27FC236}">
                <a16:creationId xmlns:a16="http://schemas.microsoft.com/office/drawing/2014/main" id="{6AC8010A-6535-4F9A-917C-ECE1EBC24B8A}"/>
              </a:ext>
            </a:extLst>
          </p:cNvPr>
          <p:cNvSpPr txBox="1"/>
          <p:nvPr/>
        </p:nvSpPr>
        <p:spPr>
          <a:xfrm>
            <a:off x="182879" y="1691664"/>
            <a:ext cx="7818121" cy="480131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FFFF"/>
                </a:solidFill>
                <a:effectLst>
                  <a:outerShdw blurRad="38100" dist="38100" dir="2700000" algn="tl">
                    <a:srgbClr val="000000">
                      <a:alpha val="43137"/>
                    </a:srgbClr>
                  </a:outerShdw>
                </a:effectLst>
                <a:latin typeface="TW Cen MT"/>
              </a:rPr>
              <a:t>D</a:t>
            </a:r>
            <a:r>
              <a:rPr lang="en-US" sz="3200" b="1" i="0" u="none" strike="noStrike" dirty="0">
                <a:solidFill>
                  <a:srgbClr val="FFFFFF"/>
                </a:solidFill>
                <a:effectLst>
                  <a:outerShdw blurRad="38100" dist="38100" dir="2700000" algn="tl">
                    <a:srgbClr val="000000">
                      <a:alpha val="43137"/>
                    </a:srgbClr>
                  </a:outerShdw>
                </a:effectLst>
                <a:latin typeface="TW Cen MT"/>
              </a:rPr>
              <a:t>eliberately focusing your attention to increase awareness, calm the mind, or relax the body</a:t>
            </a:r>
          </a:p>
          <a:p>
            <a:pPr algn="ctr">
              <a:defRPr/>
            </a:pPr>
            <a:r>
              <a:rPr lang="en-US" sz="2400" b="1" i="0" u="none" strike="noStrike" dirty="0">
                <a:solidFill>
                  <a:srgbClr val="FFFFFF"/>
                </a:solidFill>
                <a:effectLst>
                  <a:outerShdw blurRad="38100" dist="38100" dir="2700000" algn="tl">
                    <a:srgbClr val="000000">
                      <a:alpha val="43137"/>
                    </a:srgbClr>
                  </a:outerShdw>
                </a:effectLst>
                <a:latin typeface="TW Cen MT"/>
              </a:rPr>
              <a:t> </a:t>
            </a:r>
          </a:p>
          <a:p>
            <a:pPr algn="ctr">
              <a:defRPr/>
            </a:pPr>
            <a:endParaRPr lang="en-US" sz="2400" b="1" dirty="0">
              <a:solidFill>
                <a:srgbClr val="FFFFFF"/>
              </a:solidFill>
              <a:latin typeface="TW Cen MT"/>
            </a:endParaRPr>
          </a:p>
          <a:p>
            <a:pPr algn="ctr">
              <a:defRPr/>
            </a:pPr>
            <a:r>
              <a:rPr lang="en-US" sz="3200" b="1" dirty="0">
                <a:solidFill>
                  <a:srgbClr val="FFFFFF"/>
                </a:solidFill>
                <a:effectLst>
                  <a:outerShdw blurRad="38100" dist="38100" dir="2700000" algn="tl">
                    <a:srgbClr val="000000">
                      <a:alpha val="43137"/>
                    </a:srgbClr>
                  </a:outerShdw>
                </a:effectLst>
                <a:latin typeface="TW Cen MT"/>
              </a:rPr>
              <a:t>We hold weekly meditations sessions in the </a:t>
            </a:r>
          </a:p>
          <a:p>
            <a:pPr algn="ctr">
              <a:defRPr/>
            </a:pPr>
            <a:r>
              <a:rPr lang="en-US" sz="3200" b="1" dirty="0">
                <a:solidFill>
                  <a:srgbClr val="FFFFFF"/>
                </a:solidFill>
                <a:effectLst>
                  <a:outerShdw blurRad="38100" dist="38100" dir="2700000" algn="tl">
                    <a:srgbClr val="000000">
                      <a:alpha val="43137"/>
                    </a:srgbClr>
                  </a:outerShdw>
                </a:effectLst>
                <a:latin typeface="TW Cen MT"/>
              </a:rPr>
              <a:t>Chapel, Administration, and Adolescent Unit</a:t>
            </a:r>
          </a:p>
          <a:p>
            <a:pPr algn="ctr">
              <a:defRPr/>
            </a:pPr>
            <a:endParaRPr lang="en-US" sz="2400" b="1" dirty="0">
              <a:solidFill>
                <a:srgbClr val="FFFFFF"/>
              </a:solidFill>
              <a:latin typeface="TW Cen MT"/>
            </a:endParaRPr>
          </a:p>
          <a:p>
            <a:pPr algn="ctr">
              <a:defRPr/>
            </a:pPr>
            <a:r>
              <a:rPr lang="en-US" sz="2400" b="1" i="0" u="none" strike="noStrike" dirty="0">
                <a:solidFill>
                  <a:srgbClr val="FFFFFF"/>
                </a:solidFill>
                <a:effectLst/>
                <a:latin typeface="TW Cen MT"/>
              </a:rPr>
              <a:t> </a:t>
            </a:r>
            <a:r>
              <a:rPr lang="en-US" sz="2400" b="0" i="0" dirty="0">
                <a:solidFill>
                  <a:srgbClr val="000000"/>
                </a:solidFill>
                <a:effectLst/>
                <a:latin typeface="TW Cen MT"/>
              </a:rPr>
              <a:t>​</a:t>
            </a:r>
            <a:r>
              <a:rPr lang="en-US" sz="2400" b="0" i="0" dirty="0">
                <a:effectLst/>
                <a:latin typeface="TW Cen MT"/>
              </a:rPr>
              <a:t/>
            </a:r>
            <a:br>
              <a:rPr lang="en-US" sz="2400" b="0" i="0" dirty="0">
                <a:effectLst/>
                <a:latin typeface="TW Cen MT"/>
              </a:rPr>
            </a:br>
            <a:r>
              <a:rPr lang="en-US" sz="2400" b="0" i="0" dirty="0">
                <a:solidFill>
                  <a:srgbClr val="000000"/>
                </a:solidFill>
                <a:effectLst/>
                <a:latin typeface="TW Cen MT"/>
              </a:rPr>
              <a:t>​</a:t>
            </a:r>
            <a:r>
              <a:rPr lang="en-US" sz="2400" b="0" i="0" dirty="0">
                <a:effectLst/>
                <a:latin typeface="TW Cen MT"/>
              </a:rPr>
              <a:t/>
            </a:r>
            <a:br>
              <a:rPr lang="en-US" sz="2400" b="0" i="0" dirty="0">
                <a:effectLst/>
                <a:latin typeface="TW Cen MT"/>
              </a:rPr>
            </a:br>
            <a:r>
              <a:rPr lang="en-US" sz="800" b="0" i="0" dirty="0">
                <a:solidFill>
                  <a:srgbClr val="000000"/>
                </a:solidFill>
                <a:effectLst/>
                <a:latin typeface="TW Cen MT"/>
              </a:rPr>
              <a:t>​</a:t>
            </a:r>
            <a:r>
              <a:rPr lang="en-US" sz="800" b="0" i="0" dirty="0">
                <a:effectLst/>
                <a:latin typeface="TW Cen MT"/>
              </a:rPr>
              <a:t/>
            </a:r>
            <a:br>
              <a:rPr lang="en-US" sz="800" b="0" i="0" dirty="0">
                <a:effectLst/>
                <a:latin typeface="TW Cen MT"/>
              </a:rPr>
            </a:br>
            <a:endParaRPr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ndParaRPr>
          </a:p>
        </p:txBody>
      </p:sp>
    </p:spTree>
    <p:extLst>
      <p:ext uri="{BB962C8B-B14F-4D97-AF65-F5344CB8AC3E}">
        <p14:creationId xmlns:p14="http://schemas.microsoft.com/office/powerpoint/2010/main" val="3615922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4" name="Rectangle 93">
            <a:extLst>
              <a:ext uri="{FF2B5EF4-FFF2-40B4-BE49-F238E27FC236}">
                <a16:creationId xmlns:a16="http://schemas.microsoft.com/office/drawing/2014/main" id="{AA78905F-0502-4693-A61A-F7979BD978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5CA35D8E-BEAC-4872-B18F-3CCC36DCB3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115301" cy="6891993"/>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5BD7E85E-6BD7-47FC-81B7-455B04D987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07168" y="-611652"/>
            <a:ext cx="6891996" cy="8115300"/>
          </a:xfrm>
          <a:prstGeom prst="rect">
            <a:avLst/>
          </a:prstGeom>
          <a:gradFill>
            <a:gsLst>
              <a:gs pos="11000">
                <a:schemeClr val="accent2">
                  <a:alpha val="78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F1CCB10-2B3F-461A-8B1A-A8AE3B15A7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11176" y="-1715667"/>
            <a:ext cx="4683967" cy="8115303"/>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BAAE1D56-3D64-4491-8DD8-A6CE2E958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0992" y="491295"/>
            <a:ext cx="6891992"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17CDEF00-1AC4-4137-8D37-BCF2CB9E30A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174217">
            <a:off x="2279676" y="1277867"/>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D3D4585-BBEC-2EFD-D300-ACB74CA66115}"/>
              </a:ext>
            </a:extLst>
          </p:cNvPr>
          <p:cNvPicPr>
            <a:picLocks noChangeAspect="1"/>
          </p:cNvPicPr>
          <p:nvPr/>
        </p:nvPicPr>
        <p:blipFill>
          <a:blip r:embed="rId3"/>
          <a:stretch>
            <a:fillRect/>
          </a:stretch>
        </p:blipFill>
        <p:spPr>
          <a:xfrm>
            <a:off x="10123406" y="6180425"/>
            <a:ext cx="1797124" cy="462759"/>
          </a:xfrm>
          <a:prstGeom prst="rect">
            <a:avLst/>
          </a:prstGeom>
        </p:spPr>
      </p:pic>
      <p:sp>
        <p:nvSpPr>
          <p:cNvPr id="8" name="TextBox 7">
            <a:extLst>
              <a:ext uri="{FF2B5EF4-FFF2-40B4-BE49-F238E27FC236}">
                <a16:creationId xmlns:a16="http://schemas.microsoft.com/office/drawing/2014/main" id="{E7FE4B59-40DB-C7FE-2378-12C069F2CA39}"/>
              </a:ext>
            </a:extLst>
          </p:cNvPr>
          <p:cNvSpPr txBox="1"/>
          <p:nvPr/>
        </p:nvSpPr>
        <p:spPr>
          <a:xfrm>
            <a:off x="4057846" y="1512470"/>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2" name="TextBox 1">
            <a:extLst>
              <a:ext uri="{FF2B5EF4-FFF2-40B4-BE49-F238E27FC236}">
                <a16:creationId xmlns:a16="http://schemas.microsoft.com/office/drawing/2014/main" id="{2127CE9D-1AE3-2812-32B5-14A2668EB838}"/>
              </a:ext>
            </a:extLst>
          </p:cNvPr>
          <p:cNvSpPr txBox="1"/>
          <p:nvPr/>
        </p:nvSpPr>
        <p:spPr>
          <a:xfrm>
            <a:off x="460309" y="1581912"/>
            <a:ext cx="7293041" cy="255454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chemeClr val="bg1"/>
                </a:solidFill>
                <a:effectLst>
                  <a:outerShdw blurRad="38100" dist="38100" dir="2700000" algn="tl">
                    <a:srgbClr val="000000">
                      <a:alpha val="43137"/>
                    </a:srgbClr>
                  </a:outerShdw>
                </a:effectLst>
                <a:cs typeface="Segoe UI"/>
              </a:rPr>
              <a:t>An energy practice used for stress management and the promotion of deep relaxation</a:t>
            </a:r>
            <a:br>
              <a:rPr lang="en-US" sz="4000" b="1" dirty="0">
                <a:solidFill>
                  <a:schemeClr val="bg1"/>
                </a:solidFill>
                <a:effectLst>
                  <a:outerShdw blurRad="38100" dist="38100" dir="2700000" algn="tl">
                    <a:srgbClr val="000000">
                      <a:alpha val="43137"/>
                    </a:srgbClr>
                  </a:outerShdw>
                </a:effectLst>
                <a:cs typeface="Segoe UI"/>
              </a:rPr>
            </a:br>
            <a:r>
              <a:rPr lang="en-US" sz="4000" b="1" dirty="0">
                <a:solidFill>
                  <a:schemeClr val="bg1"/>
                </a:solidFill>
                <a:effectLst>
                  <a:outerShdw blurRad="38100" dist="38100" dir="2700000" algn="tl">
                    <a:srgbClr val="000000">
                      <a:alpha val="43137"/>
                    </a:srgbClr>
                  </a:outerShdw>
                </a:effectLst>
                <a:cs typeface="Segoe UI"/>
              </a:rPr>
              <a:t>​</a:t>
            </a:r>
          </a:p>
        </p:txBody>
      </p:sp>
      <p:sp>
        <p:nvSpPr>
          <p:cNvPr id="2" name="TextBox 1">
            <a:extLst>
              <a:ext uri="{FF2B5EF4-FFF2-40B4-BE49-F238E27FC236}">
                <a16:creationId xmlns:a16="http://schemas.microsoft.com/office/drawing/2014/main" id="{9CF4B0E3-0CF2-FF00-E168-32F1D18D4FF2}"/>
              </a:ext>
            </a:extLst>
          </p:cNvPr>
          <p:cNvSpPr txBox="1"/>
          <p:nvPr/>
        </p:nvSpPr>
        <p:spPr>
          <a:xfrm>
            <a:off x="404131" y="4683968"/>
            <a:ext cx="7293040" cy="1754326"/>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rPr>
              <a:t>Reiki </a:t>
            </a:r>
          </a:p>
          <a:p>
            <a:pPr algn="ctr"/>
            <a:r>
              <a:rPr lang="en-US" sz="5400" b="1" dirty="0">
                <a:solidFill>
                  <a:schemeClr val="bg1"/>
                </a:solidFill>
                <a:effectLst>
                  <a:outerShdw blurRad="38100" dist="38100" dir="2700000" algn="tl">
                    <a:srgbClr val="000000">
                      <a:alpha val="43137"/>
                    </a:srgbClr>
                  </a:outerShdw>
                </a:effectLst>
              </a:rPr>
              <a:t>Universal Energy</a:t>
            </a:r>
          </a:p>
        </p:txBody>
      </p:sp>
      <p:pic>
        <p:nvPicPr>
          <p:cNvPr id="5" name="Picture 4" descr="A person sitting on a chair&#10;&#10;Description automatically generated">
            <a:extLst>
              <a:ext uri="{FF2B5EF4-FFF2-40B4-BE49-F238E27FC236}">
                <a16:creationId xmlns:a16="http://schemas.microsoft.com/office/drawing/2014/main" id="{0CD9D2B3-AD22-C24D-A8DA-5035F1ADAD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8114846" y="1024153"/>
            <a:ext cx="4068627" cy="35295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4705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0B5CBC8B-E1AC-4B4D-8985-E9DD04831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Foot Massages for Sleep - Exploring the Relaxation Response">
            <a:extLst>
              <a:ext uri="{FF2B5EF4-FFF2-40B4-BE49-F238E27FC236}">
                <a16:creationId xmlns:a16="http://schemas.microsoft.com/office/drawing/2014/main" id="{B5AE0D60-7189-0B29-3C26-E1AC268B81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77" r="31227" b="-2"/>
          <a:stretch/>
        </p:blipFill>
        <p:spPr bwMode="auto">
          <a:xfrm>
            <a:off x="2724912" y="364107"/>
            <a:ext cx="3371088" cy="2755994"/>
          </a:xfrm>
          <a:prstGeom prst="rect">
            <a:avLst/>
          </a:prstGeom>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3" descr="A close-up of a hand chart&#10;&#10;Description automatically generated">
            <a:extLst>
              <a:ext uri="{FF2B5EF4-FFF2-40B4-BE49-F238E27FC236}">
                <a16:creationId xmlns:a16="http://schemas.microsoft.com/office/drawing/2014/main" id="{18DFA1FA-3CE3-4641-86F9-94F97066B07E}"/>
              </a:ext>
            </a:extLst>
          </p:cNvPr>
          <p:cNvPicPr>
            <a:picLocks noChangeAspect="1"/>
          </p:cNvPicPr>
          <p:nvPr/>
        </p:nvPicPr>
        <p:blipFill rotWithShape="1">
          <a:blip r:embed="rId4">
            <a:extLst>
              <a:ext uri="{28A0092B-C50C-407E-A947-70E740481C1C}">
                <a14:useLocalDpi xmlns:a14="http://schemas.microsoft.com/office/drawing/2010/main" val="0"/>
              </a:ext>
            </a:extLst>
          </a:blip>
          <a:srcRect t="22866" b="23359"/>
          <a:stretch/>
        </p:blipFill>
        <p:spPr>
          <a:xfrm>
            <a:off x="6096000" y="364107"/>
            <a:ext cx="3371088" cy="2755994"/>
          </a:xfrm>
          <a:prstGeom prst="rect">
            <a:avLst/>
          </a:prstGeom>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6AC8010A-6535-4F9A-917C-ECE1EBC24B8A}"/>
              </a:ext>
            </a:extLst>
          </p:cNvPr>
          <p:cNvSpPr txBox="1"/>
          <p:nvPr/>
        </p:nvSpPr>
        <p:spPr>
          <a:xfrm>
            <a:off x="832104" y="3160520"/>
            <a:ext cx="10516179" cy="1822959"/>
          </a:xfrm>
          <a:prstGeom prst="rect">
            <a:avLst/>
          </a:prstGeom>
        </p:spPr>
        <p:txBody>
          <a:bodyPr vert="horz" lIns="0" tIns="0" rIns="0" bIns="0" rtlCol="0">
            <a:normAutofit fontScale="85000" lnSpcReduction="10000"/>
          </a:bodyPr>
          <a:lstStyle/>
          <a:p>
            <a:pPr algn="ctr">
              <a:lnSpc>
                <a:spcPct val="120000"/>
              </a:lnSpc>
              <a:spcAft>
                <a:spcPts val="600"/>
              </a:spcAft>
            </a:pPr>
            <a:r>
              <a:rPr lang="en-US" sz="1600" b="1" spc="750" dirty="0">
                <a:effectLst>
                  <a:outerShdw blurRad="38100" dist="38100" dir="2700000" algn="tl">
                    <a:srgbClr val="000000">
                      <a:alpha val="43137"/>
                    </a:srgbClr>
                  </a:outerShdw>
                </a:effectLst>
              </a:rPr>
              <a:t/>
            </a:r>
            <a:br>
              <a:rPr lang="en-US" sz="1600" b="1" spc="750" dirty="0">
                <a:effectLst>
                  <a:outerShdw blurRad="38100" dist="38100" dir="2700000" algn="tl">
                    <a:srgbClr val="000000">
                      <a:alpha val="43137"/>
                    </a:srgbClr>
                  </a:outerShdw>
                </a:effectLst>
              </a:rPr>
            </a:br>
            <a:r>
              <a:rPr lang="en-US" sz="3200" b="1" spc="750" dirty="0">
                <a:solidFill>
                  <a:schemeClr val="accent1">
                    <a:lumMod val="75000"/>
                  </a:schemeClr>
                </a:solidFill>
              </a:rPr>
              <a:t>A therapeutic technique in which pressure is applied to specific parts of the hands or feet with the goal of inducing relaxation</a:t>
            </a:r>
            <a:endParaRPr lang="en-US" sz="3200" b="1" dirty="0">
              <a:solidFill>
                <a:schemeClr val="accent1">
                  <a:lumMod val="75000"/>
                </a:schemeClr>
              </a:solidFill>
            </a:endParaRPr>
          </a:p>
        </p:txBody>
      </p:sp>
      <p:sp>
        <p:nvSpPr>
          <p:cNvPr id="17" name="Rectangle 16">
            <a:extLst>
              <a:ext uri="{FF2B5EF4-FFF2-40B4-BE49-F238E27FC236}">
                <a16:creationId xmlns:a16="http://schemas.microsoft.com/office/drawing/2014/main" id="{9A222C1E-3704-4832-9C78-831C204757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57798"/>
            <a:ext cx="12180792"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0048CD0-C1E3-408B-9997-95A7318C49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4468" y="-46669"/>
            <a:ext cx="1594272" cy="12203209"/>
          </a:xfrm>
          <a:prstGeom prst="rect">
            <a:avLst/>
          </a:prstGeom>
          <a:gradFill>
            <a:gsLst>
              <a:gs pos="16000">
                <a:schemeClr val="accent4">
                  <a:alpha val="0"/>
                </a:schemeClr>
              </a:gs>
              <a:gs pos="99000">
                <a:schemeClr val="accent4">
                  <a:alpha val="3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5716001-E153-41C3-B516-3B3DDE461C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5260548"/>
            <a:ext cx="7792839" cy="1600201"/>
          </a:xfrm>
          <a:prstGeom prst="rect">
            <a:avLst/>
          </a:prstGeom>
          <a:gradFill>
            <a:gsLst>
              <a:gs pos="22000">
                <a:schemeClr val="accent2">
                  <a:alpha val="0"/>
                </a:schemeClr>
              </a:gs>
              <a:gs pos="99000">
                <a:schemeClr val="accent2">
                  <a:alpha val="57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93386AA-0F9F-47DB-B637-A39C507333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4351124"/>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9F5A1D1-F0AC-4E22-8131-2832810304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3" y="5264194"/>
            <a:ext cx="9729549" cy="113107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927A198-E21B-4641-8111-C9A62EFFDD2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57800"/>
            <a:ext cx="7898902"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CAAA90-F984-7D7A-A11E-86783CF1B822}"/>
              </a:ext>
            </a:extLst>
          </p:cNvPr>
          <p:cNvSpPr>
            <a:spLocks noGrp="1"/>
          </p:cNvSpPr>
          <p:nvPr>
            <p:ph type="title" idx="4294967295"/>
          </p:nvPr>
        </p:nvSpPr>
        <p:spPr>
          <a:xfrm>
            <a:off x="1028700" y="5605670"/>
            <a:ext cx="10222396" cy="803072"/>
          </a:xfrm>
        </p:spPr>
        <p:txBody>
          <a:bodyPr vert="horz" lIns="0" tIns="0" rIns="0" bIns="0" rtlCol="0" anchor="ctr">
            <a:normAutofit fontScale="90000"/>
          </a:bodyPr>
          <a:lstStyle/>
          <a:p>
            <a:pPr>
              <a:lnSpc>
                <a:spcPct val="90000"/>
              </a:lnSpc>
            </a:pPr>
            <a:r>
              <a:rPr lang="en-US" sz="800" dirty="0">
                <a:solidFill>
                  <a:schemeClr val="bg1"/>
                </a:solidFill>
                <a:effectLst>
                  <a:outerShdw blurRad="38100" dist="38100" dir="2700000" algn="tl">
                    <a:srgbClr val="000000">
                      <a:alpha val="43137"/>
                    </a:srgbClr>
                  </a:outerShdw>
                </a:effectLst>
              </a:rPr>
              <a:t> </a:t>
            </a:r>
            <a:r>
              <a:rPr lang="en-US" sz="800" dirty="0">
                <a:solidFill>
                  <a:schemeClr val="bg1"/>
                </a:solidFill>
              </a:rPr>
              <a:t/>
            </a:r>
            <a:br>
              <a:rPr lang="en-US" sz="800" dirty="0">
                <a:solidFill>
                  <a:schemeClr val="bg1"/>
                </a:solidFill>
              </a:rPr>
            </a:br>
            <a:r>
              <a:rPr lang="en-US" sz="800" dirty="0">
                <a:solidFill>
                  <a:schemeClr val="bg1"/>
                </a:solidFill>
              </a:rPr>
              <a:t/>
            </a:r>
            <a:br>
              <a:rPr lang="en-US" sz="800" dirty="0">
                <a:solidFill>
                  <a:schemeClr val="bg1"/>
                </a:solidFill>
              </a:rPr>
            </a:br>
            <a:r>
              <a:rPr lang="en-US" sz="800" dirty="0">
                <a:solidFill>
                  <a:schemeClr val="bg1"/>
                </a:solidFill>
              </a:rPr>
              <a:t/>
            </a:r>
            <a:br>
              <a:rPr lang="en-US" sz="800" dirty="0">
                <a:solidFill>
                  <a:schemeClr val="bg1"/>
                </a:solidFill>
              </a:rPr>
            </a:br>
            <a:r>
              <a:rPr lang="en-US" sz="800" dirty="0">
                <a:solidFill>
                  <a:schemeClr val="bg1"/>
                </a:solidFill>
              </a:rPr>
              <a:t/>
            </a:r>
            <a:br>
              <a:rPr lang="en-US" sz="800" dirty="0">
                <a:solidFill>
                  <a:schemeClr val="bg1"/>
                </a:solidFill>
              </a:rPr>
            </a:br>
            <a:r>
              <a:rPr lang="en-US" sz="800" dirty="0">
                <a:solidFill>
                  <a:schemeClr val="bg1"/>
                </a:solidFill>
              </a:rPr>
              <a:t/>
            </a:r>
            <a:br>
              <a:rPr lang="en-US" sz="800" dirty="0">
                <a:solidFill>
                  <a:schemeClr val="bg1"/>
                </a:solidFill>
              </a:rPr>
            </a:br>
            <a:r>
              <a:rPr lang="en-US" sz="800" dirty="0">
                <a:solidFill>
                  <a:schemeClr val="bg1"/>
                </a:solidFill>
              </a:rPr>
              <a:t/>
            </a:r>
            <a:br>
              <a:rPr lang="en-US" sz="800" dirty="0">
                <a:solidFill>
                  <a:schemeClr val="bg1"/>
                </a:solidFill>
              </a:rPr>
            </a:br>
            <a:r>
              <a:rPr lang="en-US" sz="800" dirty="0">
                <a:solidFill>
                  <a:schemeClr val="bg1"/>
                </a:solidFill>
              </a:rPr>
              <a:t/>
            </a:r>
            <a:br>
              <a:rPr lang="en-US" sz="800" dirty="0">
                <a:solidFill>
                  <a:schemeClr val="bg1"/>
                </a:solidFill>
              </a:rPr>
            </a:br>
            <a:r>
              <a:rPr lang="en-US" sz="800" dirty="0">
                <a:solidFill>
                  <a:schemeClr val="bg1"/>
                </a:solidFill>
              </a:rPr>
              <a:t/>
            </a:r>
            <a:br>
              <a:rPr lang="en-US" sz="800" dirty="0">
                <a:solidFill>
                  <a:schemeClr val="bg1"/>
                </a:solidFill>
              </a:rPr>
            </a:br>
            <a:r>
              <a:rPr lang="en-US" sz="800" dirty="0">
                <a:solidFill>
                  <a:schemeClr val="bg1"/>
                </a:solidFill>
                <a:effectLst>
                  <a:outerShdw blurRad="38100" dist="38100" dir="2700000" algn="tl">
                    <a:srgbClr val="000000">
                      <a:alpha val="43137"/>
                    </a:srgbClr>
                  </a:outerShdw>
                </a:effectLst>
              </a:rPr>
              <a:t/>
            </a:r>
            <a:br>
              <a:rPr lang="en-US" sz="800" dirty="0">
                <a:solidFill>
                  <a:schemeClr val="bg1"/>
                </a:solidFill>
                <a:effectLst>
                  <a:outerShdw blurRad="38100" dist="38100" dir="2700000" algn="tl">
                    <a:srgbClr val="000000">
                      <a:alpha val="43137"/>
                    </a:srgbClr>
                  </a:outerShdw>
                </a:effectLst>
              </a:rPr>
            </a:br>
            <a:r>
              <a:rPr lang="en-US" sz="800" dirty="0">
                <a:solidFill>
                  <a:schemeClr val="bg1"/>
                </a:solidFill>
                <a:effectLst>
                  <a:outerShdw blurRad="38100" dist="38100" dir="2700000" algn="tl">
                    <a:srgbClr val="000000">
                      <a:alpha val="43137"/>
                    </a:srgbClr>
                  </a:outerShdw>
                </a:effectLst>
              </a:rPr>
              <a:t/>
            </a:r>
            <a:br>
              <a:rPr lang="en-US" sz="800" dirty="0">
                <a:solidFill>
                  <a:schemeClr val="bg1"/>
                </a:solidFill>
                <a:effectLst>
                  <a:outerShdw blurRad="38100" dist="38100" dir="2700000" algn="tl">
                    <a:srgbClr val="000000">
                      <a:alpha val="43137"/>
                    </a:srgbClr>
                  </a:outerShdw>
                </a:effectLst>
              </a:rPr>
            </a:br>
            <a:r>
              <a:rPr lang="en-US" sz="6000" dirty="0">
                <a:solidFill>
                  <a:schemeClr val="bg1"/>
                </a:solidFill>
                <a:effectLst>
                  <a:outerShdw blurRad="38100" dist="38100" dir="2700000" algn="tl">
                    <a:srgbClr val="000000">
                      <a:alpha val="43137"/>
                    </a:srgbClr>
                  </a:outerShdw>
                </a:effectLst>
              </a:rPr>
              <a:t>Reflexology</a:t>
            </a:r>
            <a:r>
              <a:rPr lang="en-US" sz="800" dirty="0">
                <a:solidFill>
                  <a:schemeClr val="bg1"/>
                </a:solidFill>
              </a:rPr>
              <a:t/>
            </a:r>
            <a:br>
              <a:rPr lang="en-US" sz="800" dirty="0">
                <a:solidFill>
                  <a:schemeClr val="bg1"/>
                </a:solidFill>
              </a:rPr>
            </a:br>
            <a:r>
              <a:rPr lang="en-US" sz="800" dirty="0">
                <a:solidFill>
                  <a:schemeClr val="bg1"/>
                </a:solidFill>
              </a:rPr>
              <a:t/>
            </a:r>
            <a:br>
              <a:rPr lang="en-US" sz="800" dirty="0">
                <a:solidFill>
                  <a:schemeClr val="bg1"/>
                </a:solidFill>
              </a:rPr>
            </a:br>
            <a:r>
              <a:rPr lang="en-US" sz="800" dirty="0">
                <a:solidFill>
                  <a:schemeClr val="bg1"/>
                </a:solidFill>
              </a:rPr>
              <a:t/>
            </a:r>
            <a:br>
              <a:rPr lang="en-US" sz="800" dirty="0">
                <a:solidFill>
                  <a:schemeClr val="bg1"/>
                </a:solidFill>
              </a:rPr>
            </a:br>
            <a:r>
              <a:rPr lang="en-US" sz="800" dirty="0">
                <a:solidFill>
                  <a:schemeClr val="bg1"/>
                </a:solidFill>
              </a:rPr>
              <a:t/>
            </a:r>
            <a:br>
              <a:rPr lang="en-US" sz="800" dirty="0">
                <a:solidFill>
                  <a:schemeClr val="bg1"/>
                </a:solidFill>
              </a:rPr>
            </a:br>
            <a:r>
              <a:rPr lang="en-US" sz="800" dirty="0">
                <a:solidFill>
                  <a:schemeClr val="bg1"/>
                </a:solidFill>
              </a:rPr>
              <a:t/>
            </a:r>
            <a:br>
              <a:rPr lang="en-US" sz="800" dirty="0">
                <a:solidFill>
                  <a:schemeClr val="bg1"/>
                </a:solidFill>
              </a:rPr>
            </a:br>
            <a:r>
              <a:rPr lang="en-US" sz="800" dirty="0">
                <a:solidFill>
                  <a:schemeClr val="bg1"/>
                </a:solidFill>
              </a:rPr>
              <a:t/>
            </a:r>
            <a:br>
              <a:rPr lang="en-US" sz="800" dirty="0">
                <a:solidFill>
                  <a:schemeClr val="bg1"/>
                </a:solidFill>
              </a:rPr>
            </a:br>
            <a:r>
              <a:rPr lang="en-US" sz="800" dirty="0">
                <a:solidFill>
                  <a:schemeClr val="bg1"/>
                </a:solidFill>
              </a:rPr>
              <a:t/>
            </a:r>
            <a:br>
              <a:rPr lang="en-US" sz="800" dirty="0">
                <a:solidFill>
                  <a:schemeClr val="bg1"/>
                </a:solidFill>
              </a:rPr>
            </a:br>
            <a:r>
              <a:rPr lang="en-US" sz="800" dirty="0">
                <a:solidFill>
                  <a:schemeClr val="bg1"/>
                </a:solidFill>
              </a:rPr>
              <a:t/>
            </a:r>
            <a:br>
              <a:rPr lang="en-US" sz="800" dirty="0">
                <a:solidFill>
                  <a:schemeClr val="bg1"/>
                </a:solidFill>
              </a:rPr>
            </a:br>
            <a:r>
              <a:rPr lang="en-US" sz="800" dirty="0">
                <a:solidFill>
                  <a:schemeClr val="bg1"/>
                </a:solidFill>
              </a:rPr>
              <a:t/>
            </a:r>
            <a:br>
              <a:rPr lang="en-US" sz="800" dirty="0">
                <a:solidFill>
                  <a:schemeClr val="bg1"/>
                </a:solidFill>
              </a:rPr>
            </a:br>
            <a:r>
              <a:rPr lang="en-US" sz="800" dirty="0">
                <a:solidFill>
                  <a:schemeClr val="bg1"/>
                </a:solidFill>
              </a:rPr>
              <a:t/>
            </a:r>
            <a:br>
              <a:rPr lang="en-US" sz="800" dirty="0">
                <a:solidFill>
                  <a:schemeClr val="bg1"/>
                </a:solidFill>
              </a:rPr>
            </a:br>
            <a:endParaRPr lang="en-US" sz="800" dirty="0">
              <a:solidFill>
                <a:schemeClr val="bg1"/>
              </a:solidFill>
            </a:endParaRPr>
          </a:p>
        </p:txBody>
      </p:sp>
      <p:pic>
        <p:nvPicPr>
          <p:cNvPr id="8" name="Picture 7">
            <a:extLst>
              <a:ext uri="{FF2B5EF4-FFF2-40B4-BE49-F238E27FC236}">
                <a16:creationId xmlns:a16="http://schemas.microsoft.com/office/drawing/2014/main" id="{90E627CA-273C-DA06-489C-ECC2AA9D68C3}"/>
              </a:ext>
            </a:extLst>
          </p:cNvPr>
          <p:cNvPicPr>
            <a:picLocks noChangeAspect="1"/>
          </p:cNvPicPr>
          <p:nvPr/>
        </p:nvPicPr>
        <p:blipFill>
          <a:blip r:embed="rId5"/>
          <a:stretch>
            <a:fillRect/>
          </a:stretch>
        </p:blipFill>
        <p:spPr>
          <a:xfrm>
            <a:off x="9011664" y="5797235"/>
            <a:ext cx="2336620" cy="601678"/>
          </a:xfrm>
          <a:prstGeom prst="rect">
            <a:avLst/>
          </a:prstGeom>
        </p:spPr>
      </p:pic>
    </p:spTree>
    <p:extLst>
      <p:ext uri="{BB962C8B-B14F-4D97-AF65-F5344CB8AC3E}">
        <p14:creationId xmlns:p14="http://schemas.microsoft.com/office/powerpoint/2010/main" val="412980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7" name="Rectangle 1036">
            <a:extLst>
              <a:ext uri="{FF2B5EF4-FFF2-40B4-BE49-F238E27FC236}">
                <a16:creationId xmlns:a16="http://schemas.microsoft.com/office/drawing/2014/main" id="{1B15ED52-F352-441B-82BF-E0EA34836D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E0C57DB-1C1C-7628-3C7A-B6D3D639142C}"/>
              </a:ext>
            </a:extLst>
          </p:cNvPr>
          <p:cNvSpPr>
            <a:spLocks noGrp="1"/>
          </p:cNvSpPr>
          <p:nvPr>
            <p:ph type="title" idx="4294967295"/>
          </p:nvPr>
        </p:nvSpPr>
        <p:spPr>
          <a:xfrm>
            <a:off x="420624" y="286601"/>
            <a:ext cx="7214616" cy="1002703"/>
          </a:xfrm>
        </p:spPr>
        <p:txBody>
          <a:bodyPr vert="horz" lIns="0" tIns="0" rIns="0" bIns="0" rtlCol="0" anchor="b">
            <a:normAutofit fontScale="90000"/>
          </a:bodyPr>
          <a:lstStyle/>
          <a:p>
            <a:pPr algn="ctr">
              <a:lnSpc>
                <a:spcPct val="90000"/>
              </a:lnSpc>
            </a:pPr>
            <a:r>
              <a:rPr lang="en-US" sz="3100" dirty="0">
                <a:effectLst>
                  <a:outerShdw blurRad="38100" dist="38100" dir="2700000" algn="tl">
                    <a:srgbClr val="000000">
                      <a:alpha val="43137"/>
                    </a:srgbClr>
                  </a:outerShdw>
                </a:effectLst>
              </a:rPr>
              <a:t/>
            </a:r>
            <a:br>
              <a:rPr lang="en-US" sz="3100" dirty="0">
                <a:effectLst>
                  <a:outerShdw blurRad="38100" dist="38100" dir="2700000" algn="tl">
                    <a:srgbClr val="000000">
                      <a:alpha val="43137"/>
                    </a:srgbClr>
                  </a:outerShdw>
                </a:effectLst>
              </a:rPr>
            </a:br>
            <a:r>
              <a:rPr lang="en-US" sz="3100" dirty="0">
                <a:effectLst>
                  <a:outerShdw blurRad="38100" dist="38100" dir="2700000" algn="tl">
                    <a:srgbClr val="000000">
                      <a:alpha val="43137"/>
                    </a:srgbClr>
                  </a:outerShdw>
                </a:effectLst>
              </a:rPr>
              <a:t/>
            </a:r>
            <a:br>
              <a:rPr lang="en-US" sz="3100" dirty="0">
                <a:effectLst>
                  <a:outerShdw blurRad="38100" dist="38100" dir="2700000" algn="tl">
                    <a:srgbClr val="000000">
                      <a:alpha val="43137"/>
                    </a:srgbClr>
                  </a:outerShdw>
                </a:effectLst>
              </a:rPr>
            </a:br>
            <a:r>
              <a:rPr lang="en-US" sz="3100" dirty="0">
                <a:effectLst>
                  <a:outerShdw blurRad="38100" dist="38100" dir="2700000" algn="tl">
                    <a:srgbClr val="000000">
                      <a:alpha val="43137"/>
                    </a:srgbClr>
                  </a:outerShdw>
                </a:effectLst>
              </a:rPr>
              <a:t/>
            </a:r>
            <a:br>
              <a:rPr lang="en-US" sz="3100" dirty="0">
                <a:effectLst>
                  <a:outerShdw blurRad="38100" dist="38100" dir="2700000" algn="tl">
                    <a:srgbClr val="000000">
                      <a:alpha val="43137"/>
                    </a:srgbClr>
                  </a:outerShdw>
                </a:effectLst>
              </a:rPr>
            </a:br>
            <a:r>
              <a:rPr lang="en-US" dirty="0">
                <a:solidFill>
                  <a:schemeClr val="accent1">
                    <a:lumMod val="75000"/>
                  </a:schemeClr>
                </a:solidFill>
              </a:rPr>
              <a:t>SUPPORTIVE Listening</a:t>
            </a:r>
          </a:p>
        </p:txBody>
      </p:sp>
      <p:sp>
        <p:nvSpPr>
          <p:cNvPr id="6" name="TextBox 5">
            <a:extLst>
              <a:ext uri="{FF2B5EF4-FFF2-40B4-BE49-F238E27FC236}">
                <a16:creationId xmlns:a16="http://schemas.microsoft.com/office/drawing/2014/main" id="{5A847432-4671-382D-AA16-548B3B9A990B}"/>
              </a:ext>
            </a:extLst>
          </p:cNvPr>
          <p:cNvSpPr txBox="1"/>
          <p:nvPr/>
        </p:nvSpPr>
        <p:spPr>
          <a:xfrm>
            <a:off x="804672" y="1911097"/>
            <a:ext cx="6757416" cy="3465575"/>
          </a:xfrm>
          <a:prstGeom prst="rect">
            <a:avLst/>
          </a:prstGeom>
        </p:spPr>
        <p:txBody>
          <a:bodyPr vert="horz" lIns="0" tIns="0" rIns="0" bIns="0" rtlCol="0">
            <a:normAutofit/>
          </a:bodyPr>
          <a:lstStyle/>
          <a:p>
            <a:pPr>
              <a:lnSpc>
                <a:spcPct val="120000"/>
              </a:lnSpc>
              <a:spcAft>
                <a:spcPts val="600"/>
              </a:spcAft>
            </a:pPr>
            <a:r>
              <a:rPr lang="en-US" sz="2800" b="1" dirty="0">
                <a:solidFill>
                  <a:schemeClr val="accent1">
                    <a:lumMod val="75000"/>
                  </a:schemeClr>
                </a:solidFill>
              </a:rPr>
              <a:t>A form of </a:t>
            </a:r>
            <a:r>
              <a:rPr lang="en-US" sz="2800" b="1" i="1" dirty="0">
                <a:solidFill>
                  <a:srgbClr val="002060"/>
                </a:solidFill>
              </a:rPr>
              <a:t>Holistic Communication </a:t>
            </a:r>
            <a:r>
              <a:rPr lang="en-US" sz="2800" b="1" dirty="0">
                <a:solidFill>
                  <a:schemeClr val="accent1">
                    <a:lumMod val="75000"/>
                  </a:schemeClr>
                </a:solidFill>
              </a:rPr>
              <a:t>that is grounding for both the practitioner and client</a:t>
            </a:r>
          </a:p>
          <a:p>
            <a:pPr indent="-228600">
              <a:lnSpc>
                <a:spcPct val="120000"/>
              </a:lnSpc>
              <a:spcAft>
                <a:spcPts val="600"/>
              </a:spcAft>
              <a:buFont typeface="Arial" panose="020B0604020202020204" pitchFamily="34" charset="0"/>
              <a:buChar char="•"/>
            </a:pPr>
            <a:endParaRPr lang="en-US" sz="2800" b="1" dirty="0">
              <a:solidFill>
                <a:schemeClr val="accent1">
                  <a:lumMod val="75000"/>
                </a:schemeClr>
              </a:solidFill>
            </a:endParaRPr>
          </a:p>
          <a:p>
            <a:pPr>
              <a:lnSpc>
                <a:spcPct val="120000"/>
              </a:lnSpc>
              <a:spcAft>
                <a:spcPts val="600"/>
              </a:spcAft>
            </a:pPr>
            <a:r>
              <a:rPr lang="en-US" sz="2800" b="1" dirty="0">
                <a:solidFill>
                  <a:schemeClr val="accent1">
                    <a:lumMod val="75000"/>
                  </a:schemeClr>
                </a:solidFill>
              </a:rPr>
              <a:t>It is the </a:t>
            </a:r>
            <a:r>
              <a:rPr lang="en-US" sz="2800" b="1" i="1" dirty="0">
                <a:solidFill>
                  <a:srgbClr val="002060"/>
                </a:solidFill>
              </a:rPr>
              <a:t>Heart-Centered</a:t>
            </a:r>
            <a:r>
              <a:rPr lang="en-US" sz="2800" b="1" dirty="0">
                <a:solidFill>
                  <a:schemeClr val="accent1">
                    <a:lumMod val="75000"/>
                  </a:schemeClr>
                </a:solidFill>
              </a:rPr>
              <a:t> process of holding space and being in the present moment with no agenda to cure or fix</a:t>
            </a:r>
          </a:p>
        </p:txBody>
      </p:sp>
      <p:sp>
        <p:nvSpPr>
          <p:cNvPr id="1039" name="Rectangle 1038">
            <a:extLst>
              <a:ext uri="{FF2B5EF4-FFF2-40B4-BE49-F238E27FC236}">
                <a16:creationId xmlns:a16="http://schemas.microsoft.com/office/drawing/2014/main" id="{61707E60-CEC9-4661-AA82-69242EB4BD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8F035CD8-AE30-4146-96F2-036B0CE5E4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eart-Centered Living | Love Changes everything">
            <a:extLst>
              <a:ext uri="{FF2B5EF4-FFF2-40B4-BE49-F238E27FC236}">
                <a16:creationId xmlns:a16="http://schemas.microsoft.com/office/drawing/2014/main" id="{3445AF28-BDAB-8EE6-ED33-6745F69C4E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489" r="15875" b="-2"/>
          <a:stretch/>
        </p:blipFill>
        <p:spPr bwMode="auto">
          <a:xfrm>
            <a:off x="8115300" y="-12515"/>
            <a:ext cx="4076700" cy="6418631"/>
          </a:xfrm>
          <a:prstGeom prst="rect">
            <a:avLst/>
          </a:prstGeom>
          <a:extLst>
            <a:ext uri="{909E8E84-426E-40DD-AFC4-6F175D3DCCD1}">
              <a14:hiddenFill xmlns:a14="http://schemas.microsoft.com/office/drawing/2010/main">
                <a:solidFill>
                  <a:srgbClr val="FFFFFF"/>
                </a:solidFill>
              </a14:hiddenFill>
            </a:ext>
          </a:extLst>
        </p:spPr>
      </p:pic>
      <p:pic>
        <p:nvPicPr>
          <p:cNvPr id="2" name="Picture 4" descr="Give to Cohen Children's Medical Center - Northwell Health Foundation">
            <a:extLst>
              <a:ext uri="{FF2B5EF4-FFF2-40B4-BE49-F238E27FC236}">
                <a16:creationId xmlns:a16="http://schemas.microsoft.com/office/drawing/2014/main" id="{4027E430-6A89-83BB-4379-A97D61490F5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9715" y="6464857"/>
            <a:ext cx="1579626" cy="328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846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3BE110E-9B6B-27D0-98CE-0127036DCF68}"/>
              </a:ext>
            </a:extLst>
          </p:cNvPr>
          <p:cNvSpPr txBox="1"/>
          <p:nvPr/>
        </p:nvSpPr>
        <p:spPr>
          <a:xfrm>
            <a:off x="877825" y="297817"/>
            <a:ext cx="10519506" cy="1000664"/>
          </a:xfrm>
          <a:prstGeom prst="rect">
            <a:avLst/>
          </a:prstGeom>
        </p:spPr>
        <p:txBody>
          <a:bodyPr vert="horz" lIns="0" tIns="45720" rIns="91440" bIns="45720" rtlCol="0" anchor="ctr">
            <a:normAutofit/>
          </a:bodyPr>
          <a:lstStyle/>
          <a:p>
            <a:pPr>
              <a:lnSpc>
                <a:spcPct val="90000"/>
              </a:lnSpc>
              <a:spcBef>
                <a:spcPct val="0"/>
              </a:spcBef>
              <a:spcAft>
                <a:spcPts val="600"/>
              </a:spcAft>
            </a:pPr>
            <a:r>
              <a:rPr lang="en-US" sz="3600" b="1" kern="1200" dirty="0">
                <a:solidFill>
                  <a:srgbClr val="002060"/>
                </a:solidFill>
                <a:latin typeface="+mj-lt"/>
                <a:ea typeface="+mj-ea"/>
                <a:cs typeface="+mj-cs"/>
              </a:rPr>
              <a:t>The Serenity Suite: A Place of Peace </a:t>
            </a:r>
          </a:p>
        </p:txBody>
      </p:sp>
      <p:graphicFrame>
        <p:nvGraphicFramePr>
          <p:cNvPr id="8" name="Content Placeholder 4">
            <a:extLst>
              <a:ext uri="{FF2B5EF4-FFF2-40B4-BE49-F238E27FC236}">
                <a16:creationId xmlns:a16="http://schemas.microsoft.com/office/drawing/2014/main" id="{9AD807C7-672C-4AB0-4C79-6C83928854E7}"/>
              </a:ext>
            </a:extLst>
          </p:cNvPr>
          <p:cNvGraphicFramePr>
            <a:graphicFrameLocks noGrp="1"/>
          </p:cNvGraphicFramePr>
          <p:nvPr>
            <p:ph sz="quarter" idx="4294967295"/>
            <p:extLst>
              <p:ext uri="{D42A27DB-BD31-4B8C-83A1-F6EECF244321}">
                <p14:modId xmlns:p14="http://schemas.microsoft.com/office/powerpoint/2010/main" val="2164577120"/>
              </p:ext>
            </p:extLst>
          </p:nvPr>
        </p:nvGraphicFramePr>
        <p:xfrm>
          <a:off x="3474720" y="1655763"/>
          <a:ext cx="8549640" cy="452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2" descr="Lotus Flower With Spa Stones In Rock Garden Lotus Flower With Spa Stones In Rock Garden meditation image stock pictures, royalty-free photos &amp; images">
            <a:extLst>
              <a:ext uri="{FF2B5EF4-FFF2-40B4-BE49-F238E27FC236}">
                <a16:creationId xmlns:a16="http://schemas.microsoft.com/office/drawing/2014/main" id="{63524B42-5C7D-5593-51E0-94C5C3205A2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1232" r="23" b="-1"/>
          <a:stretch/>
        </p:blipFill>
        <p:spPr bwMode="auto">
          <a:xfrm>
            <a:off x="566039" y="1655763"/>
            <a:ext cx="2525323" cy="3886199"/>
          </a:xfrm>
          <a:prstGeom prst="ellipse">
            <a:avLst/>
          </a:prstGeom>
          <a:ln w="63500" cap="rnd">
            <a:solidFill>
              <a:schemeClr val="accent1">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 name="Picture 4" descr="Give to Cohen Children's Medical Center - Northwell Health Foundation">
            <a:extLst>
              <a:ext uri="{FF2B5EF4-FFF2-40B4-BE49-F238E27FC236}">
                <a16:creationId xmlns:a16="http://schemas.microsoft.com/office/drawing/2014/main" id="{6BF382BC-5314-8935-2096-839B4AA2CBC6}"/>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0400145" y="6534245"/>
            <a:ext cx="1470587" cy="305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516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32">
            <a:extLst>
              <a:ext uri="{FF2B5EF4-FFF2-40B4-BE49-F238E27FC236}">
                <a16:creationId xmlns:a16="http://schemas.microsoft.com/office/drawing/2014/main" id="{FE0A6C7C-0AE6-48BC-951D-9663738EEA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8F7DC0D-FB41-40DE-9A2A-1621F2F269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7" y="5257371"/>
            <a:ext cx="12203207"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CEE6E3-70B6-4693-8985-3413141EE2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3356" y="5256871"/>
            <a:ext cx="8118644" cy="1594270"/>
          </a:xfrm>
          <a:prstGeom prst="rect">
            <a:avLst/>
          </a:prstGeom>
          <a:gradFill>
            <a:gsLst>
              <a:gs pos="22000">
                <a:schemeClr val="accent2">
                  <a:alpha val="0"/>
                </a:schemeClr>
              </a:gs>
              <a:gs pos="99000">
                <a:schemeClr val="accent2">
                  <a:alpha val="50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AC56B1E5-8C40-4B38-9E01-086401F40D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477235" y="4347947"/>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373BF372-AF59-4E6A-B507-99714F0DDE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751495" y="5254192"/>
            <a:ext cx="10451711" cy="114660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E51228A-E070-4CBB-B003-E1F8EB0AF3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7" y="5260786"/>
            <a:ext cx="7199156" cy="1596786"/>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61AB5B3-299F-402C-A990-BCBB37FE09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982543" y="2273948"/>
            <a:ext cx="1594272" cy="7581771"/>
          </a:xfrm>
          <a:prstGeom prst="rect">
            <a:avLst/>
          </a:prstGeom>
          <a:gradFill>
            <a:gsLst>
              <a:gs pos="16000">
                <a:schemeClr val="accent4">
                  <a:alpha val="0"/>
                </a:schemeClr>
              </a:gs>
              <a:gs pos="99000">
                <a:schemeClr val="accent4">
                  <a:alpha val="3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table with numbers and letters&#10;&#10;Description automatically generated">
            <a:extLst>
              <a:ext uri="{FF2B5EF4-FFF2-40B4-BE49-F238E27FC236}">
                <a16:creationId xmlns:a16="http://schemas.microsoft.com/office/drawing/2014/main" id="{37C047CB-C141-9A3F-6DD0-6B3091051166}"/>
              </a:ext>
            </a:extLst>
          </p:cNvPr>
          <p:cNvPicPr>
            <a:picLocks noChangeAspect="1"/>
          </p:cNvPicPr>
          <p:nvPr/>
        </p:nvPicPr>
        <p:blipFill rotWithShape="1">
          <a:blip r:embed="rId2">
            <a:extLst>
              <a:ext uri="{28A0092B-C50C-407E-A947-70E740481C1C}">
                <a14:useLocalDpi xmlns:a14="http://schemas.microsoft.com/office/drawing/2010/main" val="0"/>
              </a:ext>
            </a:extLst>
          </a:blip>
          <a:srcRect l="1770" t="4391" r="15527" b="14175"/>
          <a:stretch/>
        </p:blipFill>
        <p:spPr>
          <a:xfrm>
            <a:off x="1934652" y="760093"/>
            <a:ext cx="8311487" cy="3749040"/>
          </a:xfrm>
          <a:prstGeom prst="rect">
            <a:avLst/>
          </a:prstGeom>
          <a:ln w="228600" cap="sq" cmpd="thickThin">
            <a:solidFill>
              <a:schemeClr val="tx2">
                <a:lumMod val="90000"/>
                <a:lumOff val="10000"/>
              </a:schemeClr>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id="{B74CF2EF-C0F3-128D-9845-127B744BF9E7}"/>
              </a:ext>
            </a:extLst>
          </p:cNvPr>
          <p:cNvSpPr txBox="1"/>
          <p:nvPr/>
        </p:nvSpPr>
        <p:spPr>
          <a:xfrm>
            <a:off x="110836" y="5374433"/>
            <a:ext cx="11809329" cy="1229967"/>
          </a:xfrm>
          <a:prstGeom prst="rect">
            <a:avLst/>
          </a:prstGeom>
        </p:spPr>
        <p:txBody>
          <a:bodyPr vert="horz" lIns="0" tIns="0" rIns="0" bIns="0" rtlCol="0">
            <a:normAutofit/>
          </a:bodyPr>
          <a:lstStyle/>
          <a:p>
            <a:pPr algn="ctr">
              <a:lnSpc>
                <a:spcPct val="120000"/>
              </a:lnSpc>
              <a:spcAft>
                <a:spcPts val="600"/>
              </a:spcAft>
            </a:pPr>
            <a:r>
              <a:rPr lang="en-US" sz="2800" b="1" dirty="0">
                <a:solidFill>
                  <a:schemeClr val="bg1"/>
                </a:solidFill>
                <a:effectLst>
                  <a:outerShdw blurRad="38100" dist="38100" dir="2700000" algn="tl">
                    <a:srgbClr val="000000">
                      <a:alpha val="43137"/>
                    </a:srgbClr>
                  </a:outerShdw>
                </a:effectLst>
              </a:rPr>
              <a:t>Total Number of Holistic Sessions Offered in the Serenity Suite in 2023</a:t>
            </a:r>
          </a:p>
          <a:p>
            <a:pPr algn="ctr">
              <a:lnSpc>
                <a:spcPct val="120000"/>
              </a:lnSpc>
              <a:spcAft>
                <a:spcPts val="600"/>
              </a:spcAft>
            </a:pPr>
            <a:r>
              <a:rPr lang="en-US" sz="2400" b="1" dirty="0">
                <a:solidFill>
                  <a:schemeClr val="bg1"/>
                </a:solidFill>
                <a:effectLst>
                  <a:outerShdw blurRad="38100" dist="38100" dir="2700000" algn="tl">
                    <a:srgbClr val="000000">
                      <a:alpha val="43137"/>
                    </a:srgbClr>
                  </a:outerShdw>
                </a:effectLst>
              </a:rPr>
              <a:t>(Family Caregivers and Staff) = </a:t>
            </a:r>
            <a:r>
              <a:rPr lang="en-US" sz="2800" b="1" dirty="0">
                <a:solidFill>
                  <a:srgbClr val="FFFF00"/>
                </a:solidFill>
                <a:effectLst>
                  <a:outerShdw blurRad="38100" dist="38100" dir="2700000" algn="tl">
                    <a:srgbClr val="000000">
                      <a:alpha val="43137"/>
                    </a:srgbClr>
                  </a:outerShdw>
                </a:effectLst>
              </a:rPr>
              <a:t>1,964 Sessions</a:t>
            </a:r>
          </a:p>
        </p:txBody>
      </p:sp>
      <p:pic>
        <p:nvPicPr>
          <p:cNvPr id="2" name="Picture 4" descr="Give to Cohen Children's Medical Center - Northwell Health Foundation">
            <a:extLst>
              <a:ext uri="{FF2B5EF4-FFF2-40B4-BE49-F238E27FC236}">
                <a16:creationId xmlns:a16="http://schemas.microsoft.com/office/drawing/2014/main" id="{EEB52A3C-3960-FF67-60F5-D53D61F315F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123066" y="6366507"/>
            <a:ext cx="1797099" cy="373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593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8FA96985-DEAC-46A0-B70E-39A7B867E5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8F7DC0D-FB41-40DE-9A2A-1621F2F269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57371"/>
            <a:ext cx="12192001"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C56B1E5-8C40-4B38-9E01-086401F40D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477235" y="4347947"/>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73BF372-AF59-4E6A-B507-99714F0DDE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756575" y="5257371"/>
            <a:ext cx="10440504" cy="114660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E51228A-E070-4CBB-B003-E1F8EB0AF3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5257371"/>
            <a:ext cx="7187949"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61AB5B3-299F-402C-A990-BCBB37FE09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995425" y="2267026"/>
            <a:ext cx="1589874" cy="7570564"/>
          </a:xfrm>
          <a:prstGeom prst="rect">
            <a:avLst/>
          </a:prstGeom>
          <a:gradFill>
            <a:gsLst>
              <a:gs pos="16000">
                <a:schemeClr val="accent4">
                  <a:alpha val="0"/>
                </a:schemeClr>
              </a:gs>
              <a:gs pos="99000">
                <a:schemeClr val="accent4">
                  <a:alpha val="3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0CEE6E3-70B6-4693-8985-3413141EE2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228" y="5257371"/>
            <a:ext cx="8129852" cy="1594273"/>
          </a:xfrm>
          <a:prstGeom prst="rect">
            <a:avLst/>
          </a:prstGeom>
          <a:gradFill>
            <a:gsLst>
              <a:gs pos="22000">
                <a:schemeClr val="accent2">
                  <a:alpha val="6000"/>
                </a:schemeClr>
              </a:gs>
              <a:gs pos="99000">
                <a:schemeClr val="accent2">
                  <a:alpha val="6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944B4D2-7046-92F3-6D1C-EA7D56DCE8EF}"/>
              </a:ext>
            </a:extLst>
          </p:cNvPr>
          <p:cNvPicPr>
            <a:picLocks noChangeAspect="1"/>
          </p:cNvPicPr>
          <p:nvPr/>
        </p:nvPicPr>
        <p:blipFill rotWithShape="1">
          <a:blip r:embed="rId2"/>
          <a:srcRect l="1116" t="2663" r="7546" b="31369"/>
          <a:stretch/>
        </p:blipFill>
        <p:spPr>
          <a:xfrm>
            <a:off x="848533" y="1745730"/>
            <a:ext cx="10543032" cy="2093976"/>
          </a:xfrm>
          <a:prstGeom prst="rect">
            <a:avLst/>
          </a:prstGeom>
          <a:ln w="228600" cap="sq" cmpd="thickThin">
            <a:solidFill>
              <a:schemeClr val="accent3">
                <a:lumMod val="50000"/>
              </a:schemeClr>
            </a:solidFill>
            <a:prstDash val="solid"/>
            <a:miter lim="800000"/>
          </a:ln>
          <a:effectLst>
            <a:innerShdw blurRad="76200">
              <a:srgbClr val="000000"/>
            </a:innerShdw>
          </a:effectLst>
        </p:spPr>
      </p:pic>
      <p:sp>
        <p:nvSpPr>
          <p:cNvPr id="3" name="TextBox 2">
            <a:extLst>
              <a:ext uri="{FF2B5EF4-FFF2-40B4-BE49-F238E27FC236}">
                <a16:creationId xmlns:a16="http://schemas.microsoft.com/office/drawing/2014/main" id="{9D1CE861-99DD-610E-7CF5-7C352D99D4BF}"/>
              </a:ext>
            </a:extLst>
          </p:cNvPr>
          <p:cNvSpPr txBox="1"/>
          <p:nvPr/>
        </p:nvSpPr>
        <p:spPr>
          <a:xfrm>
            <a:off x="178133" y="5458408"/>
            <a:ext cx="11727540" cy="1222309"/>
          </a:xfrm>
          <a:prstGeom prst="rect">
            <a:avLst/>
          </a:prstGeom>
        </p:spPr>
        <p:txBody>
          <a:bodyPr vert="horz" lIns="0" tIns="0" rIns="0" bIns="0" rtlCol="0">
            <a:normAutofit/>
          </a:bodyPr>
          <a:lstStyle/>
          <a:p>
            <a:pPr algn="ctr">
              <a:lnSpc>
                <a:spcPct val="120000"/>
              </a:lnSpc>
              <a:spcAft>
                <a:spcPts val="600"/>
              </a:spcAft>
            </a:pPr>
            <a:r>
              <a:rPr lang="en-US" sz="2400" b="1" dirty="0">
                <a:solidFill>
                  <a:schemeClr val="bg1"/>
                </a:solidFill>
                <a:effectLst>
                  <a:outerShdw blurRad="38100" dist="38100" dir="2700000" algn="tl">
                    <a:srgbClr val="000000">
                      <a:alpha val="43137"/>
                    </a:srgbClr>
                  </a:outerShdw>
                </a:effectLst>
              </a:rPr>
              <a:t>Total Number of Holistic Sessions Offered in the Serenity Suite during the First Quarter 2024</a:t>
            </a:r>
          </a:p>
          <a:p>
            <a:pPr algn="ctr">
              <a:lnSpc>
                <a:spcPct val="120000"/>
              </a:lnSpc>
              <a:spcAft>
                <a:spcPts val="600"/>
              </a:spcAft>
            </a:pPr>
            <a:r>
              <a:rPr lang="en-US" b="1" dirty="0">
                <a:solidFill>
                  <a:schemeClr val="bg1"/>
                </a:solidFill>
                <a:effectLst>
                  <a:outerShdw blurRad="38100" dist="38100" dir="2700000" algn="tl">
                    <a:srgbClr val="000000">
                      <a:alpha val="43137"/>
                    </a:srgbClr>
                  </a:outerShdw>
                </a:effectLst>
              </a:rPr>
              <a:t>(Family Caregivers and Staff) = </a:t>
            </a:r>
            <a:r>
              <a:rPr lang="en-US" sz="3200" b="1" dirty="0">
                <a:solidFill>
                  <a:srgbClr val="FFFF00"/>
                </a:solidFill>
                <a:effectLst>
                  <a:outerShdw blurRad="38100" dist="38100" dir="2700000" algn="tl">
                    <a:srgbClr val="000000">
                      <a:alpha val="43137"/>
                    </a:srgbClr>
                  </a:outerShdw>
                </a:effectLst>
              </a:rPr>
              <a:t>526 Sessions</a:t>
            </a:r>
          </a:p>
        </p:txBody>
      </p:sp>
      <p:pic>
        <p:nvPicPr>
          <p:cNvPr id="2" name="Picture 4" descr="Give to Cohen Children's Medical Center - Northwell Health Foundation">
            <a:extLst>
              <a:ext uri="{FF2B5EF4-FFF2-40B4-BE49-F238E27FC236}">
                <a16:creationId xmlns:a16="http://schemas.microsoft.com/office/drawing/2014/main" id="{826706F0-15AF-23DE-F29D-F9C7111A704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3212" y="6355397"/>
            <a:ext cx="1797099" cy="373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440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C52CEB-5735-5DF1-BD50-A5734F76B631}"/>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E383CC5D-71E8-4CB2-8E4A-F1E4FF6DC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DA5AC1-43C5-4243-9028-07DBB80D0C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A4EDA1C-27A1-4C83-ACE4-6675EC9245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C2185E4-B584-4B9D-9440-DEA0FB9D94D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F33EC8A-EE0A-4395-97E2-DAD467CF734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F85DA95-16A4-404E-9BFF-27F8E4FC78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BD5CE3-1A78-DDF4-9553-78F1DF5CA2CD}"/>
              </a:ext>
            </a:extLst>
          </p:cNvPr>
          <p:cNvSpPr>
            <a:spLocks noGrp="1"/>
          </p:cNvSpPr>
          <p:nvPr>
            <p:ph type="title"/>
          </p:nvPr>
        </p:nvSpPr>
        <p:spPr>
          <a:xfrm>
            <a:off x="1157084" y="374427"/>
            <a:ext cx="10374517" cy="971512"/>
          </a:xfrm>
        </p:spPr>
        <p:txBody>
          <a:bodyPr vert="horz" lIns="0" tIns="0" rIns="0" bIns="0" rtlCol="0" anchor="ctr">
            <a:normAutofit/>
          </a:bodyPr>
          <a:lstStyle/>
          <a:p>
            <a:r>
              <a:rPr lang="en-US" sz="3200" dirty="0">
                <a:solidFill>
                  <a:schemeClr val="bg1"/>
                </a:solidFill>
                <a:effectLst>
                  <a:outerShdw blurRad="38100" dist="38100" dir="2700000" algn="tl">
                    <a:srgbClr val="000000">
                      <a:alpha val="43137"/>
                    </a:srgbClr>
                  </a:outerShdw>
                </a:effectLst>
              </a:rPr>
              <a:t>Objectives</a:t>
            </a:r>
          </a:p>
        </p:txBody>
      </p:sp>
      <p:graphicFrame>
        <p:nvGraphicFramePr>
          <p:cNvPr id="9" name="Content Placeholder 8">
            <a:extLst>
              <a:ext uri="{FF2B5EF4-FFF2-40B4-BE49-F238E27FC236}">
                <a16:creationId xmlns:a16="http://schemas.microsoft.com/office/drawing/2014/main" id="{EC13612C-F1C8-ED25-9624-B296CD47CD34}"/>
              </a:ext>
            </a:extLst>
          </p:cNvPr>
          <p:cNvGraphicFramePr>
            <a:graphicFrameLocks/>
          </p:cNvGraphicFramePr>
          <p:nvPr>
            <p:extLst>
              <p:ext uri="{D42A27DB-BD31-4B8C-83A1-F6EECF244321}">
                <p14:modId xmlns:p14="http://schemas.microsoft.com/office/powerpoint/2010/main" val="1280896992"/>
              </p:ext>
            </p:extLst>
          </p:nvPr>
        </p:nvGraphicFramePr>
        <p:xfrm>
          <a:off x="950976" y="2154961"/>
          <a:ext cx="9177821" cy="3484376"/>
        </p:xfrm>
        <a:graphic>
          <a:graphicData uri="http://schemas.openxmlformats.org/drawingml/2006/table">
            <a:tbl>
              <a:tblPr>
                <a:tableStyleId>{0E3FDE45-AF77-4B5C-9715-49D594BDF05E}</a:tableStyleId>
              </a:tblPr>
              <a:tblGrid>
                <a:gridCol w="9177821">
                  <a:extLst>
                    <a:ext uri="{9D8B030D-6E8A-4147-A177-3AD203B41FA5}">
                      <a16:colId xmlns:a16="http://schemas.microsoft.com/office/drawing/2014/main" val="722603206"/>
                    </a:ext>
                  </a:extLst>
                </a:gridCol>
              </a:tblGrid>
              <a:tr h="3484376">
                <a:tc>
                  <a:txBody>
                    <a:bodyPr/>
                    <a:lstStyle/>
                    <a:p>
                      <a:pPr marL="342900" indent="-342900">
                        <a:buFont typeface="+mj-lt"/>
                        <a:buAutoNum type="arabicPeriod"/>
                      </a:pPr>
                      <a:r>
                        <a:rPr lang="en-US" sz="2400" b="1">
                          <a:solidFill>
                            <a:srgbClr val="002060"/>
                          </a:solidFill>
                          <a:effectLst/>
                        </a:rPr>
                        <a:t>Understand the role of certified holistic nurses and other holistic practitioners in improving staff resilience and patient/family caregiver experience</a:t>
                      </a:r>
                    </a:p>
                    <a:p>
                      <a:pPr marL="342900" indent="-342900">
                        <a:buFont typeface="+mj-lt"/>
                        <a:buAutoNum type="arabicPeriod"/>
                      </a:pPr>
                      <a:r>
                        <a:rPr lang="en-US" sz="2400" b="1">
                          <a:solidFill>
                            <a:srgbClr val="002060"/>
                          </a:solidFill>
                          <a:effectLst/>
                        </a:rPr>
                        <a:t>Outline the scope of services that your holistic team can offer or support to improve your organization’s staff's sense of well-being and patient/family experience</a:t>
                      </a:r>
                    </a:p>
                    <a:p>
                      <a:pPr marL="342900" indent="-342900">
                        <a:buFont typeface="+mj-lt"/>
                        <a:buAutoNum type="arabicPeriod"/>
                      </a:pPr>
                      <a:r>
                        <a:rPr lang="en-US" sz="2400" b="1">
                          <a:solidFill>
                            <a:srgbClr val="002060"/>
                          </a:solidFill>
                          <a:effectLst/>
                        </a:rPr>
                        <a:t>Recognize the importance of executive leadership in building and sustaining your holistic services program</a:t>
                      </a:r>
                      <a:endParaRPr lang="en-US" sz="2400">
                        <a:solidFill>
                          <a:srgbClr val="002060"/>
                        </a:solidFill>
                      </a:endParaRPr>
                    </a:p>
                    <a:p>
                      <a:pPr marL="457200" marR="0" lvl="1" indent="0" algn="l">
                        <a:lnSpc>
                          <a:spcPct val="115000"/>
                        </a:lnSpc>
                        <a:spcBef>
                          <a:spcPts val="0"/>
                        </a:spcBef>
                        <a:spcAft>
                          <a:spcPts val="0"/>
                        </a:spcAft>
                        <a:buFont typeface="Wingdings 3" panose="05040102010807070707" pitchFamily="18" charset="2"/>
                        <a:buNone/>
                        <a:tabLst>
                          <a:tab pos="914400" algn="l"/>
                        </a:tabLst>
                      </a:pPr>
                      <a:endParaRPr lang="en-US" sz="1000">
                        <a:effectLst/>
                        <a:latin typeface="Times New Roman" panose="02020603050405020304" pitchFamily="18" charset="0"/>
                        <a:ea typeface="Calibri" panose="020F0502020204030204" pitchFamily="34" charset="0"/>
                      </a:endParaRPr>
                    </a:p>
                  </a:txBody>
                  <a:tcPr marL="97477" marR="97477" marT="0" marB="0"/>
                </a:tc>
                <a:extLst>
                  <a:ext uri="{0D108BD9-81ED-4DB2-BD59-A6C34878D82A}">
                    <a16:rowId xmlns:a16="http://schemas.microsoft.com/office/drawing/2014/main" val="4003267603"/>
                  </a:ext>
                </a:extLst>
              </a:tr>
            </a:tbl>
          </a:graphicData>
        </a:graphic>
      </p:graphicFrame>
      <p:pic>
        <p:nvPicPr>
          <p:cNvPr id="4" name="Picture 4" descr="Give to Cohen Children's Medical Center - Northwell Health Foundation">
            <a:extLst>
              <a:ext uri="{FF2B5EF4-FFF2-40B4-BE49-F238E27FC236}">
                <a16:creationId xmlns:a16="http://schemas.microsoft.com/office/drawing/2014/main" id="{0102DADE-62F4-D374-E53F-DB40B36D7AE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50976" y="5698900"/>
            <a:ext cx="1233761" cy="3211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allpapers-clan.com/wp-content/uploads/2023/06/zen...">
            <a:extLst>
              <a:ext uri="{FF2B5EF4-FFF2-40B4-BE49-F238E27FC236}">
                <a16:creationId xmlns:a16="http://schemas.microsoft.com/office/drawing/2014/main" id="{FBFB919A-E9F3-81B1-D84C-124A089494E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128798" y="1964031"/>
            <a:ext cx="1744516" cy="4195666"/>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693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7" name="Rectangle 1036">
            <a:extLst>
              <a:ext uri="{FF2B5EF4-FFF2-40B4-BE49-F238E27FC236}">
                <a16:creationId xmlns:a16="http://schemas.microsoft.com/office/drawing/2014/main" id="{BACC6370-2D7E-4714-9D71-7542949D7D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E2DA5AC1-43C5-4243-9028-07DBB80D0C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84922"/>
            <a:ext cx="12203208" cy="1600201"/>
          </a:xfrm>
          <a:prstGeom prst="rect">
            <a:avLst/>
          </a:prstGeom>
          <a:gradFill>
            <a:gsLst>
              <a:gs pos="0">
                <a:schemeClr val="accent5">
                  <a:alpha val="88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8A4EDA1C-27A1-4C83-ACE4-6675EC9245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1" y="5284922"/>
            <a:ext cx="8164608" cy="1594270"/>
          </a:xfrm>
          <a:prstGeom prst="rect">
            <a:avLst/>
          </a:prstGeom>
          <a:gradFill>
            <a:gsLst>
              <a:gs pos="91069">
                <a:schemeClr val="accent2"/>
              </a:gs>
              <a:gs pos="22000">
                <a:schemeClr val="accent2">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3" name="Rectangle 1042">
            <a:extLst>
              <a:ext uri="{FF2B5EF4-FFF2-40B4-BE49-F238E27FC236}">
                <a16:creationId xmlns:a16="http://schemas.microsoft.com/office/drawing/2014/main" id="{FF33EC8A-EE0A-4395-97E2-DAD467CF734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5883" y="5284922"/>
            <a:ext cx="7012127" cy="157941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1044">
            <a:extLst>
              <a:ext uri="{FF2B5EF4-FFF2-40B4-BE49-F238E27FC236}">
                <a16:creationId xmlns:a16="http://schemas.microsoft.com/office/drawing/2014/main" id="{FF85DA95-16A4-404E-9BFF-27F8E4FC78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8597" y="5284922"/>
            <a:ext cx="8164607" cy="1591534"/>
          </a:xfrm>
          <a:prstGeom prst="rect">
            <a:avLst/>
          </a:prstGeom>
          <a:gradFill>
            <a:gsLst>
              <a:gs pos="0">
                <a:schemeClr val="accent5">
                  <a:alpha val="26000"/>
                </a:schemeClr>
              </a:gs>
              <a:gs pos="72000">
                <a:schemeClr val="accent5">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EAC00DC-BB9F-485B-84DB-77D75865784A}"/>
              </a:ext>
            </a:extLst>
          </p:cNvPr>
          <p:cNvSpPr>
            <a:spLocks noGrp="1"/>
          </p:cNvSpPr>
          <p:nvPr>
            <p:ph type="title" idx="4294967295"/>
          </p:nvPr>
        </p:nvSpPr>
        <p:spPr>
          <a:xfrm>
            <a:off x="835863" y="5652097"/>
            <a:ext cx="10587314" cy="877729"/>
          </a:xfrm>
        </p:spPr>
        <p:txBody>
          <a:bodyPr vert="horz" lIns="0" tIns="0" rIns="0" bIns="0" rtlCol="0" anchor="ctr">
            <a:noAutofit/>
          </a:bodyPr>
          <a:lstStyle/>
          <a:p>
            <a:pPr algn="ctr">
              <a:lnSpc>
                <a:spcPct val="90000"/>
              </a:lnSpc>
            </a:pPr>
            <a:r>
              <a:rPr lang="en-US" sz="2800" dirty="0">
                <a:solidFill>
                  <a:schemeClr val="bg1"/>
                </a:solidFill>
              </a:rPr>
              <a:t/>
            </a:r>
            <a:br>
              <a:rPr lang="en-US" sz="2800" dirty="0">
                <a:solidFill>
                  <a:schemeClr val="bg1"/>
                </a:solidFill>
              </a:rPr>
            </a:br>
            <a:r>
              <a:rPr lang="en-US" sz="2800" dirty="0">
                <a:solidFill>
                  <a:schemeClr val="bg1"/>
                </a:solidFill>
              </a:rPr>
              <a:t/>
            </a:r>
            <a:br>
              <a:rPr lang="en-US" sz="2800" dirty="0">
                <a:solidFill>
                  <a:schemeClr val="bg1"/>
                </a:solidFill>
              </a:rPr>
            </a:br>
            <a:r>
              <a:rPr lang="en-US" sz="3200" i="1" dirty="0">
                <a:solidFill>
                  <a:schemeClr val="bg1"/>
                </a:solidFill>
              </a:rPr>
              <a:t>OVERVIEW</a:t>
            </a:r>
            <a:r>
              <a:rPr lang="en-US" sz="3200" dirty="0">
                <a:solidFill>
                  <a:schemeClr val="bg1"/>
                </a:solidFill>
              </a:rPr>
              <a:t> OF OUR In Room/In Patient </a:t>
            </a:r>
            <a:br>
              <a:rPr lang="en-US" sz="3200" dirty="0">
                <a:solidFill>
                  <a:schemeClr val="bg1"/>
                </a:solidFill>
              </a:rPr>
            </a:br>
            <a:r>
              <a:rPr lang="en-US" sz="3200" dirty="0">
                <a:solidFill>
                  <a:schemeClr val="bg1"/>
                </a:solidFill>
              </a:rPr>
              <a:t>Holistic Program</a:t>
            </a:r>
            <a:br>
              <a:rPr lang="en-US" sz="3200" dirty="0">
                <a:solidFill>
                  <a:schemeClr val="bg1"/>
                </a:solidFill>
              </a:rPr>
            </a:br>
            <a:r>
              <a:rPr lang="en-US" sz="3200" dirty="0">
                <a:solidFill>
                  <a:schemeClr val="bg1"/>
                </a:solidFill>
              </a:rPr>
              <a:t/>
            </a:r>
            <a:br>
              <a:rPr lang="en-US" sz="3200" dirty="0">
                <a:solidFill>
                  <a:schemeClr val="bg1"/>
                </a:solidFill>
              </a:rPr>
            </a:br>
            <a:endParaRPr lang="en-US" sz="3200" dirty="0">
              <a:solidFill>
                <a:schemeClr val="bg1"/>
              </a:solidFill>
            </a:endParaRPr>
          </a:p>
        </p:txBody>
      </p:sp>
      <p:pic>
        <p:nvPicPr>
          <p:cNvPr id="6" name="Picture 8" descr="Types of Teen Eating Disorders - Pacific Teen Treatment">
            <a:extLst>
              <a:ext uri="{FF2B5EF4-FFF2-40B4-BE49-F238E27FC236}">
                <a16:creationId xmlns:a16="http://schemas.microsoft.com/office/drawing/2014/main" id="{CF8DDDB4-7573-B3C6-3C51-DA0853983C5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95786" y="683120"/>
            <a:ext cx="3011253" cy="20723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Get out the word on benefits of palliative care - The National Association  of Catholic Chaplains">
            <a:extLst>
              <a:ext uri="{FF2B5EF4-FFF2-40B4-BE49-F238E27FC236}">
                <a16:creationId xmlns:a16="http://schemas.microsoft.com/office/drawing/2014/main" id="{C8B856D7-6A03-A022-4006-A9BAF29414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5" r="5" b="5"/>
          <a:stretch/>
        </p:blipFill>
        <p:spPr bwMode="auto">
          <a:xfrm>
            <a:off x="4607423" y="698213"/>
            <a:ext cx="3110113" cy="2072344"/>
          </a:xfrm>
          <a:prstGeom prst="rect">
            <a:avLst/>
          </a:prstGeom>
          <a:solidFill>
            <a:srgbClr val="FFFFFF"/>
          </a:solidFill>
        </p:spPr>
      </p:pic>
      <p:pic>
        <p:nvPicPr>
          <p:cNvPr id="3" name="Picture 10" descr="Chronic Pain Relief Bellevue, WA - Eastside Sports Rehab">
            <a:extLst>
              <a:ext uri="{FF2B5EF4-FFF2-40B4-BE49-F238E27FC236}">
                <a16:creationId xmlns:a16="http://schemas.microsoft.com/office/drawing/2014/main" id="{EFF4E930-6AE4-33E9-3F20-2AB1E93395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944" b="24220"/>
          <a:stretch/>
        </p:blipFill>
        <p:spPr bwMode="auto">
          <a:xfrm>
            <a:off x="1725114" y="683120"/>
            <a:ext cx="2871101" cy="2072344"/>
          </a:xfrm>
          <a:prstGeom prst="rect">
            <a:avLst/>
          </a:prstGeom>
          <a:solidFill>
            <a:srgbClr val="FFFFFF"/>
          </a:solidFill>
        </p:spPr>
      </p:pic>
      <p:pic>
        <p:nvPicPr>
          <p:cNvPr id="1026" name="Picture 2" descr="Anxiety: Causes, Symptoms And Treatment | Netmeds">
            <a:extLst>
              <a:ext uri="{FF2B5EF4-FFF2-40B4-BE49-F238E27FC236}">
                <a16:creationId xmlns:a16="http://schemas.microsoft.com/office/drawing/2014/main" id="{8E29FA4C-5633-8D05-E3BA-5B89D9ACB5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1475"/>
          <a:stretch/>
        </p:blipFill>
        <p:spPr bwMode="auto">
          <a:xfrm>
            <a:off x="1725114" y="2782587"/>
            <a:ext cx="4305647" cy="21349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aging Symptoms &amp; Side Effects | My Cancer My Nutrition">
            <a:extLst>
              <a:ext uri="{FF2B5EF4-FFF2-40B4-BE49-F238E27FC236}">
                <a16:creationId xmlns:a16="http://schemas.microsoft.com/office/drawing/2014/main" id="{31BEF6AB-9DB8-92BE-546A-24D6DB4298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0760" y="2782587"/>
            <a:ext cx="4576279" cy="21349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948F42-BFB6-0E8F-563E-358F39CB10E6}"/>
              </a:ext>
            </a:extLst>
          </p:cNvPr>
          <p:cNvSpPr txBox="1"/>
          <p:nvPr/>
        </p:nvSpPr>
        <p:spPr>
          <a:xfrm>
            <a:off x="8567928" y="2688336"/>
            <a:ext cx="1898958" cy="954107"/>
          </a:xfrm>
          <a:prstGeom prst="rect">
            <a:avLst/>
          </a:prstGeom>
          <a:noFill/>
        </p:spPr>
        <p:txBody>
          <a:bodyPr wrap="square" rtlCol="0">
            <a:spAutoFit/>
          </a:bodyPr>
          <a:lstStyle/>
          <a:p>
            <a:r>
              <a:rPr lang="en-US" sz="2800" b="1" dirty="0">
                <a:solidFill>
                  <a:srgbClr val="002060"/>
                </a:solidFill>
              </a:rPr>
              <a:t>General Discomfort</a:t>
            </a:r>
          </a:p>
        </p:txBody>
      </p:sp>
      <p:sp>
        <p:nvSpPr>
          <p:cNvPr id="7" name="TextBox 6">
            <a:extLst>
              <a:ext uri="{FF2B5EF4-FFF2-40B4-BE49-F238E27FC236}">
                <a16:creationId xmlns:a16="http://schemas.microsoft.com/office/drawing/2014/main" id="{EF6AB920-82CB-5905-58FB-6BE27E364A93}"/>
              </a:ext>
            </a:extLst>
          </p:cNvPr>
          <p:cNvSpPr txBox="1"/>
          <p:nvPr/>
        </p:nvSpPr>
        <p:spPr>
          <a:xfrm>
            <a:off x="1725114" y="2916936"/>
            <a:ext cx="3355131" cy="369332"/>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Separation From Friend &amp; Family</a:t>
            </a:r>
          </a:p>
        </p:txBody>
      </p:sp>
    </p:spTree>
    <p:extLst>
      <p:ext uri="{BB962C8B-B14F-4D97-AF65-F5344CB8AC3E}">
        <p14:creationId xmlns:p14="http://schemas.microsoft.com/office/powerpoint/2010/main" val="780852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BACC6370-2D7E-4714-9D71-7542949D7D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2DA5AC1-43C5-4243-9028-07DBB80D0C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84922"/>
            <a:ext cx="12203208" cy="1600201"/>
          </a:xfrm>
          <a:prstGeom prst="rect">
            <a:avLst/>
          </a:prstGeom>
          <a:gradFill>
            <a:gsLst>
              <a:gs pos="0">
                <a:schemeClr val="accent5">
                  <a:alpha val="88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A4EDA1C-27A1-4C83-ACE4-6675EC9245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1" y="5284922"/>
            <a:ext cx="8164608" cy="1594270"/>
          </a:xfrm>
          <a:prstGeom prst="rect">
            <a:avLst/>
          </a:prstGeom>
          <a:gradFill>
            <a:gsLst>
              <a:gs pos="91069">
                <a:schemeClr val="accent2"/>
              </a:gs>
              <a:gs pos="22000">
                <a:schemeClr val="accent2">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F33EC8A-EE0A-4395-97E2-DAD467CF734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5883" y="5284922"/>
            <a:ext cx="7012127" cy="157941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F85DA95-16A4-404E-9BFF-27F8E4FC78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8597" y="5284922"/>
            <a:ext cx="8164607" cy="1591534"/>
          </a:xfrm>
          <a:prstGeom prst="rect">
            <a:avLst/>
          </a:prstGeom>
          <a:gradFill>
            <a:gsLst>
              <a:gs pos="0">
                <a:schemeClr val="accent5">
                  <a:alpha val="26000"/>
                </a:schemeClr>
              </a:gs>
              <a:gs pos="72000">
                <a:schemeClr val="accent5">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A672BEB-3535-0427-FC11-041DDDDEC11F}"/>
              </a:ext>
            </a:extLst>
          </p:cNvPr>
          <p:cNvSpPr>
            <a:spLocks noGrp="1"/>
          </p:cNvSpPr>
          <p:nvPr>
            <p:ph type="title"/>
          </p:nvPr>
        </p:nvSpPr>
        <p:spPr>
          <a:xfrm>
            <a:off x="289249" y="5421087"/>
            <a:ext cx="11663265" cy="1108740"/>
          </a:xfrm>
        </p:spPr>
        <p:txBody>
          <a:bodyPr vert="horz" lIns="0" tIns="0" rIns="0" bIns="0" rtlCol="0" anchor="ctr">
            <a:normAutofit fontScale="90000"/>
          </a:bodyPr>
          <a:lstStyle/>
          <a:p>
            <a:pPr>
              <a:lnSpc>
                <a:spcPct val="90000"/>
              </a:lnSpc>
            </a:pPr>
            <a:r>
              <a:rPr lang="en-US" sz="1000" dirty="0">
                <a:effectLst>
                  <a:outerShdw blurRad="38100" dist="38100" dir="2700000" algn="tl">
                    <a:srgbClr val="000000">
                      <a:alpha val="43137"/>
                    </a:srgbClr>
                  </a:outerShdw>
                </a:effectLst>
              </a:rPr>
              <a:t/>
            </a:r>
            <a:br>
              <a:rPr lang="en-US" sz="1000" dirty="0">
                <a:effectLst>
                  <a:outerShdw blurRad="38100" dist="38100" dir="2700000" algn="tl">
                    <a:srgbClr val="000000">
                      <a:alpha val="43137"/>
                    </a:srgbClr>
                  </a:outerShdw>
                </a:effectLst>
              </a:rPr>
            </a:br>
            <a:r>
              <a:rPr lang="en-US" sz="1000" dirty="0">
                <a:effectLst>
                  <a:outerShdw blurRad="38100" dist="38100" dir="2700000" algn="tl">
                    <a:srgbClr val="000000">
                      <a:alpha val="43137"/>
                    </a:srgbClr>
                  </a:outerShdw>
                </a:effectLst>
              </a:rPr>
              <a:t/>
            </a:r>
            <a:br>
              <a:rPr lang="en-US" sz="1000" dirty="0">
                <a:effectLst>
                  <a:outerShdw blurRad="38100" dist="38100" dir="2700000" algn="tl">
                    <a:srgbClr val="000000">
                      <a:alpha val="43137"/>
                    </a:srgbClr>
                  </a:outerShdw>
                </a:effectLst>
              </a:rPr>
            </a:br>
            <a:r>
              <a:rPr lang="en-US" sz="1000" dirty="0">
                <a:effectLst>
                  <a:outerShdw blurRad="38100" dist="38100" dir="2700000" algn="tl">
                    <a:srgbClr val="000000">
                      <a:alpha val="43137"/>
                    </a:srgbClr>
                  </a:outerShdw>
                </a:effectLst>
              </a:rPr>
              <a:t/>
            </a:r>
            <a:br>
              <a:rPr lang="en-US" sz="10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In-Room/In-Patient Program </a:t>
            </a:r>
            <a:r>
              <a:rPr lang="en-US" sz="3600" i="1" dirty="0">
                <a:effectLst>
                  <a:outerShdw blurRad="38100" dist="38100" dir="2700000" algn="tl">
                    <a:srgbClr val="000000">
                      <a:alpha val="43137"/>
                    </a:srgbClr>
                  </a:outerShdw>
                </a:effectLst>
              </a:rPr>
              <a:t>Challenges</a:t>
            </a:r>
          </a:p>
        </p:txBody>
      </p:sp>
      <p:sp>
        <p:nvSpPr>
          <p:cNvPr id="4" name="Slide Number Placeholder 3">
            <a:extLst>
              <a:ext uri="{FF2B5EF4-FFF2-40B4-BE49-F238E27FC236}">
                <a16:creationId xmlns:a16="http://schemas.microsoft.com/office/drawing/2014/main" id="{75DA3ECA-751D-E41D-8AD8-7F915399C82A}"/>
              </a:ext>
            </a:extLst>
          </p:cNvPr>
          <p:cNvSpPr>
            <a:spLocks noGrp="1"/>
          </p:cNvSpPr>
          <p:nvPr>
            <p:ph type="sldNum" sz="quarter" idx="4294967295"/>
          </p:nvPr>
        </p:nvSpPr>
        <p:spPr>
          <a:xfrm>
            <a:off x="11669678" y="6408742"/>
            <a:ext cx="438652" cy="448830"/>
          </a:xfrm>
        </p:spPr>
        <p:txBody>
          <a:bodyPr vert="horz" lIns="91440" tIns="45720" rIns="91440" bIns="45720" rtlCol="0" anchor="ctr">
            <a:normAutofit/>
          </a:bodyPr>
          <a:lstStyle/>
          <a:p>
            <a:pPr>
              <a:spcAft>
                <a:spcPts val="600"/>
              </a:spcAft>
            </a:pPr>
            <a:fld id="{18D65601-5AE2-46FC-B138-694DDD2B510D}" type="slidenum">
              <a:rPr lang="en-US" sz="800" smtClean="0">
                <a:solidFill>
                  <a:schemeClr val="bg1"/>
                </a:solidFill>
              </a:rPr>
              <a:pPr>
                <a:spcAft>
                  <a:spcPts val="600"/>
                </a:spcAft>
              </a:pPr>
              <a:t>21</a:t>
            </a:fld>
            <a:endParaRPr lang="en-US" sz="800">
              <a:solidFill>
                <a:schemeClr val="bg1"/>
              </a:solidFill>
            </a:endParaRPr>
          </a:p>
        </p:txBody>
      </p:sp>
      <p:graphicFrame>
        <p:nvGraphicFramePr>
          <p:cNvPr id="7" name="TextBox 1">
            <a:extLst>
              <a:ext uri="{FF2B5EF4-FFF2-40B4-BE49-F238E27FC236}">
                <a16:creationId xmlns:a16="http://schemas.microsoft.com/office/drawing/2014/main" id="{B4C34956-FA17-BBBE-A29D-1134943E6B60}"/>
              </a:ext>
            </a:extLst>
          </p:cNvPr>
          <p:cNvGraphicFramePr/>
          <p:nvPr>
            <p:extLst>
              <p:ext uri="{D42A27DB-BD31-4B8C-83A1-F6EECF244321}">
                <p14:modId xmlns:p14="http://schemas.microsoft.com/office/powerpoint/2010/main" val="849524126"/>
              </p:ext>
            </p:extLst>
          </p:nvPr>
        </p:nvGraphicFramePr>
        <p:xfrm>
          <a:off x="776379" y="710243"/>
          <a:ext cx="10754630" cy="4207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5449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0751082-60BF-432A-AD9D-04B0BAC50A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6244B84-452A-4BE8-BEA4-A7CCA098C4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819"/>
            <a:ext cx="12187517" cy="6875819"/>
          </a:xfrm>
          <a:prstGeom prst="rect">
            <a:avLst/>
          </a:prstGeom>
          <a:gradFill>
            <a:gsLst>
              <a:gs pos="0">
                <a:schemeClr val="accent5">
                  <a:alpha val="83000"/>
                </a:schemeClr>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6220EA9-AB07-4E8F-9E57-B281453FF53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97079" y="1563081"/>
            <a:ext cx="6887450" cy="3702392"/>
          </a:xfrm>
          <a:prstGeom prst="rect">
            <a:avLst/>
          </a:prstGeom>
          <a:gradFill>
            <a:gsLst>
              <a:gs pos="36000">
                <a:schemeClr val="accent2">
                  <a:lumMod val="60000"/>
                  <a:lumOff val="40000"/>
                  <a:alpha val="68000"/>
                </a:schemeClr>
              </a:gs>
              <a:gs pos="100000">
                <a:schemeClr val="accent2">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C44646F-1A59-47A2-AD5D-54DCAECD5F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50700" y="-2678818"/>
            <a:ext cx="6881635" cy="12191999"/>
          </a:xfrm>
          <a:prstGeom prst="rect">
            <a:avLst/>
          </a:prstGeom>
          <a:gradFill>
            <a:gsLst>
              <a:gs pos="6000">
                <a:schemeClr val="accent2">
                  <a:alpha val="88000"/>
                </a:schemeClr>
              </a:gs>
              <a:gs pos="88000">
                <a:schemeClr val="accent4">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7544BED-FB42-4737-9370-482C3CE0D7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49752" y="-3755570"/>
            <a:ext cx="4692495" cy="12192003"/>
          </a:xfrm>
          <a:prstGeom prst="rect">
            <a:avLst/>
          </a:prstGeom>
          <a:gradFill>
            <a:gsLst>
              <a:gs pos="0">
                <a:schemeClr val="accent4">
                  <a:alpha val="0"/>
                </a:schemeClr>
              </a:gs>
              <a:gs pos="99000">
                <a:schemeClr val="accent5">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EBD63FFC-803D-EF26-E71B-C67E3FCD2A46}"/>
              </a:ext>
            </a:extLst>
          </p:cNvPr>
          <p:cNvSpPr>
            <a:spLocks noGrp="1"/>
          </p:cNvSpPr>
          <p:nvPr>
            <p:ph type="ctrTitle"/>
          </p:nvPr>
        </p:nvSpPr>
        <p:spPr>
          <a:xfrm>
            <a:off x="182880" y="173736"/>
            <a:ext cx="11777472" cy="1510210"/>
          </a:xfrm>
        </p:spPr>
        <p:txBody>
          <a:bodyPr anchor="ctr">
            <a:noAutofit/>
          </a:bodyPr>
          <a:lstStyle/>
          <a:p>
            <a:pPr>
              <a:lnSpc>
                <a:spcPct val="90000"/>
              </a:lnSpc>
            </a:pPr>
            <a:r>
              <a:rPr lang="en-US" sz="2800" b="1" dirty="0">
                <a:solidFill>
                  <a:schemeClr val="bg1"/>
                </a:solidFill>
                <a:effectLst>
                  <a:outerShdw blurRad="38100" dist="38100" dir="2700000" algn="tl">
                    <a:srgbClr val="000000">
                      <a:alpha val="43137"/>
                    </a:srgbClr>
                  </a:outerShdw>
                </a:effectLst>
              </a:rPr>
              <a:t>Total Number </a:t>
            </a:r>
            <a:br>
              <a:rPr lang="en-US" sz="2800" b="1" dirty="0">
                <a:solidFill>
                  <a:schemeClr val="bg1"/>
                </a:solidFill>
                <a:effectLst>
                  <a:outerShdw blurRad="38100" dist="38100" dir="2700000" algn="tl">
                    <a:srgbClr val="000000">
                      <a:alpha val="43137"/>
                    </a:srgbClr>
                  </a:outerShdw>
                </a:effectLst>
              </a:rPr>
            </a:br>
            <a:r>
              <a:rPr lang="en-US" sz="2800" b="1" dirty="0">
                <a:solidFill>
                  <a:schemeClr val="bg1"/>
                </a:solidFill>
                <a:effectLst>
                  <a:outerShdw blurRad="38100" dist="38100" dir="2700000" algn="tl">
                    <a:srgbClr val="000000">
                      <a:alpha val="43137"/>
                    </a:srgbClr>
                  </a:outerShdw>
                </a:effectLst>
              </a:rPr>
              <a:t>of Holistic Sessions Provide Through Our </a:t>
            </a:r>
            <a:br>
              <a:rPr lang="en-US" sz="2800" b="1" dirty="0">
                <a:solidFill>
                  <a:schemeClr val="bg1"/>
                </a:solidFill>
                <a:effectLst>
                  <a:outerShdw blurRad="38100" dist="38100" dir="2700000" algn="tl">
                    <a:srgbClr val="000000">
                      <a:alpha val="43137"/>
                    </a:srgbClr>
                  </a:outerShdw>
                </a:effectLst>
              </a:rPr>
            </a:br>
            <a:r>
              <a:rPr lang="en-US" sz="2800" b="1" dirty="0">
                <a:solidFill>
                  <a:schemeClr val="bg1"/>
                </a:solidFill>
                <a:effectLst>
                  <a:outerShdw blurRad="38100" dist="38100" dir="2700000" algn="tl">
                    <a:srgbClr val="000000">
                      <a:alpha val="43137"/>
                    </a:srgbClr>
                  </a:outerShdw>
                </a:effectLst>
              </a:rPr>
              <a:t>In-Room/In-Patient Program 2023</a:t>
            </a:r>
          </a:p>
        </p:txBody>
      </p:sp>
      <p:pic>
        <p:nvPicPr>
          <p:cNvPr id="12" name="Picture 11" descr="A screenshot of a computer&#10;&#10;Description automatically generated">
            <a:extLst>
              <a:ext uri="{FF2B5EF4-FFF2-40B4-BE49-F238E27FC236}">
                <a16:creationId xmlns:a16="http://schemas.microsoft.com/office/drawing/2014/main" id="{1CABBAB8-9C14-E394-D3FF-A9D52DF140C5}"/>
              </a:ext>
            </a:extLst>
          </p:cNvPr>
          <p:cNvPicPr>
            <a:picLocks noChangeAspect="1"/>
          </p:cNvPicPr>
          <p:nvPr/>
        </p:nvPicPr>
        <p:blipFill rotWithShape="1">
          <a:blip r:embed="rId2">
            <a:extLst>
              <a:ext uri="{28A0092B-C50C-407E-A947-70E740481C1C}">
                <a14:useLocalDpi xmlns:a14="http://schemas.microsoft.com/office/drawing/2010/main" val="0"/>
              </a:ext>
            </a:extLst>
          </a:blip>
          <a:srcRect l="1390" t="5343" r="3088" b="4896"/>
          <a:stretch/>
        </p:blipFill>
        <p:spPr>
          <a:xfrm>
            <a:off x="425566" y="1753824"/>
            <a:ext cx="7116746" cy="4592214"/>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BD487587-E484-64E6-DBE1-6A9136093837}"/>
              </a:ext>
            </a:extLst>
          </p:cNvPr>
          <p:cNvPicPr>
            <a:picLocks noChangeAspect="1"/>
          </p:cNvPicPr>
          <p:nvPr/>
        </p:nvPicPr>
        <p:blipFill rotWithShape="1">
          <a:blip r:embed="rId3"/>
          <a:srcRect l="2322" t="3718" r="1810" b="2457"/>
          <a:stretch/>
        </p:blipFill>
        <p:spPr>
          <a:xfrm>
            <a:off x="7931020" y="1857682"/>
            <a:ext cx="3851601" cy="4384498"/>
          </a:xfrm>
          <a:prstGeom prst="rect">
            <a:avLst/>
          </a:prstGeom>
        </p:spPr>
      </p:pic>
      <p:sp>
        <p:nvSpPr>
          <p:cNvPr id="4" name="TextBox 3">
            <a:extLst>
              <a:ext uri="{FF2B5EF4-FFF2-40B4-BE49-F238E27FC236}">
                <a16:creationId xmlns:a16="http://schemas.microsoft.com/office/drawing/2014/main" id="{9B9BDE4A-E81B-33CA-1C40-A349AAEB3873}"/>
              </a:ext>
            </a:extLst>
          </p:cNvPr>
          <p:cNvSpPr txBox="1"/>
          <p:nvPr/>
        </p:nvSpPr>
        <p:spPr>
          <a:xfrm>
            <a:off x="7926536" y="1857680"/>
            <a:ext cx="3851601" cy="400110"/>
          </a:xfrm>
          <a:prstGeom prst="rect">
            <a:avLst/>
          </a:prstGeom>
          <a:solidFill>
            <a:srgbClr val="0070C0"/>
          </a:solidFill>
        </p:spPr>
        <p:txBody>
          <a:bodyPr wrap="square" rtlCol="0">
            <a:spAutoFit/>
          </a:bodyPr>
          <a:lstStyle/>
          <a:p>
            <a:pPr algn="ctr"/>
            <a:r>
              <a:rPr lang="en-US" sz="2000" b="1" dirty="0">
                <a:solidFill>
                  <a:schemeClr val="bg1"/>
                </a:solidFill>
              </a:rPr>
              <a:t>FIRST QUARTER 2024 = 273</a:t>
            </a:r>
          </a:p>
        </p:txBody>
      </p:sp>
    </p:spTree>
    <p:extLst>
      <p:ext uri="{BB962C8B-B14F-4D97-AF65-F5344CB8AC3E}">
        <p14:creationId xmlns:p14="http://schemas.microsoft.com/office/powerpoint/2010/main" val="2414492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E383CC5D-71E8-4CB2-8E4A-F1E4FF6DC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2DA5AC1-43C5-4243-9028-07DBB80D0C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4EDA1C-27A1-4C83-ACE4-6675EC9245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C2185E4-B584-4B9D-9440-DEA0FB9D94D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F33EC8A-EE0A-4395-97E2-DAD467CF734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F85DA95-16A4-404E-9BFF-27F8E4FC78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9DA1E45-AE71-69D6-03A9-FAB357C98CF4}"/>
              </a:ext>
            </a:extLst>
          </p:cNvPr>
          <p:cNvSpPr>
            <a:spLocks noGrp="1"/>
          </p:cNvSpPr>
          <p:nvPr>
            <p:ph type="title"/>
          </p:nvPr>
        </p:nvSpPr>
        <p:spPr>
          <a:xfrm>
            <a:off x="611538" y="374427"/>
            <a:ext cx="10920064" cy="971512"/>
          </a:xfrm>
        </p:spPr>
        <p:txBody>
          <a:bodyPr vert="horz" lIns="0" tIns="0" rIns="0" bIns="0" rtlCol="0" anchor="ctr">
            <a:noAutofit/>
          </a:bodyPr>
          <a:lstStyle/>
          <a:p>
            <a:pPr>
              <a:lnSpc>
                <a:spcPct val="90000"/>
              </a:lnSpc>
            </a:pPr>
            <a:r>
              <a:rPr lang="en-US" sz="3600" dirty="0">
                <a:effectLst>
                  <a:outerShdw blurRad="38100" dist="38100" dir="2700000" algn="tl">
                    <a:srgbClr val="000000">
                      <a:alpha val="43137"/>
                    </a:srgbClr>
                  </a:outerShdw>
                </a:effectLst>
              </a:rPr>
              <a:t>How Do We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Get Our Referrals?</a:t>
            </a:r>
          </a:p>
        </p:txBody>
      </p:sp>
      <p:sp>
        <p:nvSpPr>
          <p:cNvPr id="4" name="Slide Number Placeholder 3" hidden="1">
            <a:extLst>
              <a:ext uri="{FF2B5EF4-FFF2-40B4-BE49-F238E27FC236}">
                <a16:creationId xmlns:a16="http://schemas.microsoft.com/office/drawing/2014/main" id="{AB00F789-B955-6BE8-AA99-A63479EBE375}"/>
              </a:ext>
            </a:extLst>
          </p:cNvPr>
          <p:cNvSpPr>
            <a:spLocks noGrp="1"/>
          </p:cNvSpPr>
          <p:nvPr>
            <p:ph type="sldNum" sz="quarter" idx="4294967295"/>
          </p:nvPr>
        </p:nvSpPr>
        <p:spPr>
          <a:xfrm>
            <a:off x="412136" y="5943601"/>
            <a:ext cx="968983" cy="651912"/>
          </a:xfrm>
        </p:spPr>
        <p:txBody>
          <a:bodyPr/>
          <a:lstStyle/>
          <a:p>
            <a:pPr>
              <a:spcAft>
                <a:spcPts val="600"/>
              </a:spcAft>
            </a:pPr>
            <a:fld id="{18D65601-5AE2-46FC-B138-694DDD2B510D}" type="slidenum">
              <a:rPr lang="en-US" dirty="0" smtClean="0"/>
              <a:pPr>
                <a:spcAft>
                  <a:spcPts val="600"/>
                </a:spcAft>
              </a:pPr>
              <a:t>23</a:t>
            </a:fld>
            <a:endParaRPr lang="en-US"/>
          </a:p>
        </p:txBody>
      </p:sp>
      <p:graphicFrame>
        <p:nvGraphicFramePr>
          <p:cNvPr id="13" name="Content Placeholder 2">
            <a:extLst>
              <a:ext uri="{FF2B5EF4-FFF2-40B4-BE49-F238E27FC236}">
                <a16:creationId xmlns:a16="http://schemas.microsoft.com/office/drawing/2014/main" id="{ED79472F-D873-F159-BD39-113C818582ED}"/>
              </a:ext>
            </a:extLst>
          </p:cNvPr>
          <p:cNvGraphicFramePr>
            <a:graphicFrameLocks noGrp="1"/>
          </p:cNvGraphicFramePr>
          <p:nvPr>
            <p:ph sz="quarter" idx="10"/>
            <p:extLst>
              <p:ext uri="{D42A27DB-BD31-4B8C-83A1-F6EECF244321}">
                <p14:modId xmlns:p14="http://schemas.microsoft.com/office/powerpoint/2010/main" val="2152551203"/>
              </p:ext>
            </p:extLst>
          </p:nvPr>
        </p:nvGraphicFramePr>
        <p:xfrm>
          <a:off x="579474" y="2062715"/>
          <a:ext cx="11033029" cy="4189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2" descr="Get a Client Referral - Why and How to Do It | LSA Global">
            <a:extLst>
              <a:ext uri="{FF2B5EF4-FFF2-40B4-BE49-F238E27FC236}">
                <a16:creationId xmlns:a16="http://schemas.microsoft.com/office/drawing/2014/main" id="{B01AE5FB-D2B4-F77C-CA94-38DBDDFB97F2}"/>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204267" y="131794"/>
            <a:ext cx="2376196" cy="1336610"/>
          </a:xfrm>
          <a:prstGeom prst="ellipse">
            <a:avLst/>
          </a:prstGeom>
          <a:ln w="63500"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4" descr="Give to Cohen Children's Medical Center - Northwell Health Foundation">
            <a:extLst>
              <a:ext uri="{FF2B5EF4-FFF2-40B4-BE49-F238E27FC236}">
                <a16:creationId xmlns:a16="http://schemas.microsoft.com/office/drawing/2014/main" id="{C38922DC-1C2A-97C2-A5CD-660C18564363}"/>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83212" y="6355397"/>
            <a:ext cx="1797099" cy="373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72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6" name="Rectangle 10265">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7" name="Rectangle 10266">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268" name="Rectangle 10267">
            <a:extLst>
              <a:ext uri="{FF2B5EF4-FFF2-40B4-BE49-F238E27FC236}">
                <a16:creationId xmlns:a16="http://schemas.microsoft.com/office/drawing/2014/main" id="{93DAF4AA-9270-40B5-B73C-B11B9A92F0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FB4BAF-4330-14A5-244A-A2019947283B}"/>
              </a:ext>
            </a:extLst>
          </p:cNvPr>
          <p:cNvSpPr>
            <a:spLocks noGrp="1"/>
          </p:cNvSpPr>
          <p:nvPr>
            <p:ph type="title"/>
          </p:nvPr>
        </p:nvSpPr>
        <p:spPr>
          <a:xfrm>
            <a:off x="0" y="462743"/>
            <a:ext cx="8115296" cy="1219753"/>
          </a:xfrm>
        </p:spPr>
        <p:txBody>
          <a:bodyPr vert="horz" lIns="0" tIns="0" rIns="0" bIns="0" rtlCol="0" anchor="b">
            <a:normAutofit/>
          </a:bodyPr>
          <a:lstStyle/>
          <a:p>
            <a:pPr algn="ctr">
              <a:lnSpc>
                <a:spcPct val="90000"/>
              </a:lnSpc>
            </a:pPr>
            <a:r>
              <a:rPr lang="en-US" sz="2800" dirty="0">
                <a:solidFill>
                  <a:srgbClr val="002060"/>
                </a:solidFill>
              </a:rPr>
              <a:t>Palliative Diagnoses at CCMC</a:t>
            </a:r>
            <a:r>
              <a:rPr lang="en-US" sz="2800" dirty="0"/>
              <a:t/>
            </a:r>
            <a:br>
              <a:rPr lang="en-US" sz="2800" dirty="0"/>
            </a:br>
            <a:endParaRPr lang="en-US" sz="2800" dirty="0"/>
          </a:p>
        </p:txBody>
      </p:sp>
      <p:sp>
        <p:nvSpPr>
          <p:cNvPr id="10269" name="Rectangle 10268">
            <a:extLst>
              <a:ext uri="{FF2B5EF4-FFF2-40B4-BE49-F238E27FC236}">
                <a16:creationId xmlns:a16="http://schemas.microsoft.com/office/drawing/2014/main" id="{31D5E60A-D6B1-4F21-A993-313958AF0C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15300" y="-4"/>
            <a:ext cx="4076699" cy="6858003"/>
          </a:xfrm>
          <a:prstGeom prst="rect">
            <a:avLst/>
          </a:prstGeom>
          <a:gradFill>
            <a:gsLst>
              <a:gs pos="8000">
                <a:schemeClr val="accent6"/>
              </a:gs>
              <a:gs pos="100000">
                <a:schemeClr val="accent5">
                  <a:alpha val="9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0" name="Rectangle 10269">
            <a:extLst>
              <a:ext uri="{FF2B5EF4-FFF2-40B4-BE49-F238E27FC236}">
                <a16:creationId xmlns:a16="http://schemas.microsoft.com/office/drawing/2014/main" id="{5B7BB16B-E108-4C64-97D5-7AC67CC5E2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24863" y="1390436"/>
            <a:ext cx="6857572" cy="4076700"/>
          </a:xfrm>
          <a:prstGeom prst="rect">
            <a:avLst/>
          </a:prstGeom>
          <a:gradFill>
            <a:gsLst>
              <a:gs pos="0">
                <a:schemeClr val="accent4">
                  <a:alpha val="13000"/>
                </a:schemeClr>
              </a:gs>
              <a:gs pos="99000">
                <a:schemeClr val="accent2">
                  <a:alpha val="5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7" name="Rectangle 10256">
            <a:extLst>
              <a:ext uri="{FF2B5EF4-FFF2-40B4-BE49-F238E27FC236}">
                <a16:creationId xmlns:a16="http://schemas.microsoft.com/office/drawing/2014/main" id="{A5F6A003-4671-4F7B-A12E-2946D61E435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85110" y="1451112"/>
            <a:ext cx="6858001" cy="3955771"/>
          </a:xfrm>
          <a:prstGeom prst="rect">
            <a:avLst/>
          </a:prstGeom>
          <a:gradFill>
            <a:gsLst>
              <a:gs pos="0">
                <a:schemeClr val="accent6">
                  <a:alpha val="0"/>
                </a:schemeClr>
              </a:gs>
              <a:gs pos="72000">
                <a:schemeClr val="tx2">
                  <a:lumMod val="75000"/>
                  <a:lumOff val="25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Palliative Care Always Capstone | Stanford Online">
            <a:extLst>
              <a:ext uri="{FF2B5EF4-FFF2-40B4-BE49-F238E27FC236}">
                <a16:creationId xmlns:a16="http://schemas.microsoft.com/office/drawing/2014/main" id="{8B27C8D4-A139-2F15-25D2-394A99BEE91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47385" y="2240996"/>
            <a:ext cx="3533449" cy="25867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aphicFrame>
        <p:nvGraphicFramePr>
          <p:cNvPr id="6" name="Content Placeholder 2">
            <a:extLst>
              <a:ext uri="{FF2B5EF4-FFF2-40B4-BE49-F238E27FC236}">
                <a16:creationId xmlns:a16="http://schemas.microsoft.com/office/drawing/2014/main" id="{CA1EE6A5-5ED3-3955-04DF-97EA008AE274}"/>
              </a:ext>
            </a:extLst>
          </p:cNvPr>
          <p:cNvGraphicFramePr>
            <a:graphicFrameLocks noGrp="1"/>
          </p:cNvGraphicFramePr>
          <p:nvPr>
            <p:ph sz="quarter" idx="12"/>
            <p:extLst>
              <p:ext uri="{D42A27DB-BD31-4B8C-83A1-F6EECF244321}">
                <p14:modId xmlns:p14="http://schemas.microsoft.com/office/powerpoint/2010/main" val="704012362"/>
              </p:ext>
            </p:extLst>
          </p:nvPr>
        </p:nvGraphicFramePr>
        <p:xfrm>
          <a:off x="969264" y="2022765"/>
          <a:ext cx="6217920" cy="43724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4" descr="How to Draw a Simple Butterfly | Step by Step Drawing">
            <a:extLst>
              <a:ext uri="{FF2B5EF4-FFF2-40B4-BE49-F238E27FC236}">
                <a16:creationId xmlns:a16="http://schemas.microsoft.com/office/drawing/2014/main" id="{DE196CD8-D6D4-BC20-F824-400FBB6356C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646" t="6855" r="15221"/>
          <a:stretch/>
        </p:blipFill>
        <p:spPr bwMode="auto">
          <a:xfrm>
            <a:off x="969261" y="2185020"/>
            <a:ext cx="1502229" cy="13493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ive to Cohen Children's Medical Center - Northwell Health Foundation">
            <a:extLst>
              <a:ext uri="{FF2B5EF4-FFF2-40B4-BE49-F238E27FC236}">
                <a16:creationId xmlns:a16="http://schemas.microsoft.com/office/drawing/2014/main" id="{1D1F5537-8EF9-E4E8-4B95-F826DB62741C}"/>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83212" y="6355397"/>
            <a:ext cx="1797099" cy="373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999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E383CC5D-71E8-4CB2-8E4A-F1E4FF6DC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DA5AC1-43C5-4243-9028-07DBB80D0C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A4EDA1C-27A1-4C83-ACE4-6675EC9245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C2185E4-B584-4B9D-9440-DEA0FB9D94D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F33EC8A-EE0A-4395-97E2-DAD467CF734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F85DA95-16A4-404E-9BFF-27F8E4FC78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16">
            <a:extLst>
              <a:ext uri="{FF2B5EF4-FFF2-40B4-BE49-F238E27FC236}">
                <a16:creationId xmlns:a16="http://schemas.microsoft.com/office/drawing/2014/main" id="{B196C701-D4FB-1B70-2ABC-D6625D4F6775}"/>
              </a:ext>
            </a:extLst>
          </p:cNvPr>
          <p:cNvGraphicFramePr/>
          <p:nvPr>
            <p:extLst>
              <p:ext uri="{D42A27DB-BD31-4B8C-83A1-F6EECF244321}">
                <p14:modId xmlns:p14="http://schemas.microsoft.com/office/powerpoint/2010/main" val="458375309"/>
              </p:ext>
            </p:extLst>
          </p:nvPr>
        </p:nvGraphicFramePr>
        <p:xfrm>
          <a:off x="579474" y="2062715"/>
          <a:ext cx="11033029" cy="4189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80B241A9-190A-9545-5359-AE68972EC17A}"/>
              </a:ext>
            </a:extLst>
          </p:cNvPr>
          <p:cNvSpPr txBox="1"/>
          <p:nvPr/>
        </p:nvSpPr>
        <p:spPr>
          <a:xfrm>
            <a:off x="256032" y="146304"/>
            <a:ext cx="7210080" cy="1200329"/>
          </a:xfrm>
          <a:prstGeom prst="rect">
            <a:avLst/>
          </a:prstGeom>
          <a:noFill/>
        </p:spPr>
        <p:txBody>
          <a:bodyPr wrap="square" rtlCol="0">
            <a:spAutoFit/>
          </a:bodyPr>
          <a:lstStyle/>
          <a:p>
            <a:r>
              <a:rPr lang="en-US" sz="4000" b="1" spc="750" dirty="0">
                <a:solidFill>
                  <a:schemeClr val="bg1"/>
                </a:solidFill>
                <a:effectLst>
                  <a:outerShdw blurRad="38100" dist="38100" dir="2700000" algn="tl">
                    <a:srgbClr val="000000">
                      <a:alpha val="43137"/>
                    </a:srgbClr>
                  </a:outerShdw>
                </a:effectLst>
              </a:rPr>
              <a:t>Eating Disorders Facts</a:t>
            </a:r>
            <a:r>
              <a:rPr lang="en-US" sz="3200" b="1" spc="750" dirty="0">
                <a:solidFill>
                  <a:schemeClr val="bg1"/>
                </a:solidFill>
                <a:effectLst>
                  <a:outerShdw blurRad="38100" dist="38100" dir="2700000" algn="tl">
                    <a:srgbClr val="000000">
                      <a:alpha val="43137"/>
                    </a:srgbClr>
                  </a:outerShdw>
                </a:effectLst>
              </a:rPr>
              <a:t/>
            </a:r>
            <a:br>
              <a:rPr lang="en-US" sz="3200" b="1" spc="750" dirty="0">
                <a:solidFill>
                  <a:schemeClr val="bg1"/>
                </a:solidFill>
                <a:effectLst>
                  <a:outerShdw blurRad="38100" dist="38100" dir="2700000" algn="tl">
                    <a:srgbClr val="000000">
                      <a:alpha val="43137"/>
                    </a:srgbClr>
                  </a:outerShdw>
                </a:effectLst>
              </a:rPr>
            </a:br>
            <a:endParaRPr lang="en-US" sz="3200" b="1" dirty="0">
              <a:solidFill>
                <a:schemeClr val="bg1"/>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64B17239-E923-5285-5B7C-34BBE7E9672D}"/>
              </a:ext>
            </a:extLst>
          </p:cNvPr>
          <p:cNvSpPr txBox="1"/>
          <p:nvPr/>
        </p:nvSpPr>
        <p:spPr>
          <a:xfrm>
            <a:off x="1399032" y="2706624"/>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FB6C8F0B-3002-14B7-B587-2EA405CC22B4}"/>
              </a:ext>
            </a:extLst>
          </p:cNvPr>
          <p:cNvSpPr txBox="1"/>
          <p:nvPr/>
        </p:nvSpPr>
        <p:spPr>
          <a:xfrm>
            <a:off x="1115568" y="2249424"/>
            <a:ext cx="3044952" cy="1587948"/>
          </a:xfrm>
          <a:prstGeom prst="rect">
            <a:avLst/>
          </a:prstGeom>
          <a:noFill/>
        </p:spPr>
        <p:txBody>
          <a:bodyPr wrap="square" rtlCol="0">
            <a:spAutoFit/>
          </a:bodyPr>
          <a:lstStyle/>
          <a:p>
            <a:pPr lvl="0" algn="ctr"/>
            <a:r>
              <a:rPr lang="en-US" sz="2400" b="1" i="0" dirty="0">
                <a:solidFill>
                  <a:schemeClr val="bg1"/>
                </a:solidFill>
                <a:effectLst>
                  <a:outerShdw blurRad="38100" dist="38100" dir="2700000" algn="tl">
                    <a:srgbClr val="000000">
                      <a:alpha val="43137"/>
                    </a:srgbClr>
                  </a:outerShdw>
                </a:effectLst>
              </a:rPr>
              <a:t>Affects all races, genders, and socioeconomic backgrounds</a:t>
            </a:r>
          </a:p>
        </p:txBody>
      </p:sp>
      <p:pic>
        <p:nvPicPr>
          <p:cNvPr id="4" name="Picture 3" descr="Give to Cohen Children's Medical Center - Northwell Health Foundation">
            <a:extLst>
              <a:ext uri="{FF2B5EF4-FFF2-40B4-BE49-F238E27FC236}">
                <a16:creationId xmlns:a16="http://schemas.microsoft.com/office/drawing/2014/main" id="{33DE2CEC-CE7A-A83A-2B15-51CDF4ACF02B}"/>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807186" y="606056"/>
            <a:ext cx="2705268" cy="5628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andling an Eating Disorder">
            <a:extLst>
              <a:ext uri="{FF2B5EF4-FFF2-40B4-BE49-F238E27FC236}">
                <a16:creationId xmlns:a16="http://schemas.microsoft.com/office/drawing/2014/main" id="{C3B68379-51C4-6282-9370-EB3E291641C5}"/>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250" r="-2" b="-2"/>
          <a:stretch/>
        </p:blipFill>
        <p:spPr bwMode="auto">
          <a:xfrm>
            <a:off x="9619489" y="4285824"/>
            <a:ext cx="2203708" cy="2180361"/>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extLst>
            <a:ext uri="{909E8E84-426E-40DD-AFC4-6F175D3DCCD1}">
              <a14:hiddenFill xmlns:a14="http://schemas.microsoft.com/office/drawing/2010/main">
                <a:solidFill>
                  <a:srgbClr val="FFFFFF"/>
                </a:solidFill>
              </a14:hiddenFill>
            </a:ext>
          </a:extLst>
        </p:spPr>
      </p:pic>
      <p:pic>
        <p:nvPicPr>
          <p:cNvPr id="9" name="Picture 2" descr="Handling an Eating Disorder">
            <a:extLst>
              <a:ext uri="{FF2B5EF4-FFF2-40B4-BE49-F238E27FC236}">
                <a16:creationId xmlns:a16="http://schemas.microsoft.com/office/drawing/2014/main" id="{2DE3DCF8-354F-FAD2-8BB4-90CCC6CFAFCD}"/>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250" r="-2" b="-2"/>
          <a:stretch/>
        </p:blipFill>
        <p:spPr bwMode="auto">
          <a:xfrm>
            <a:off x="256032" y="4285824"/>
            <a:ext cx="2386584" cy="2180361"/>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81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9EDC711F-4DA7-4E33-A776-F079ACDA6D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3E32D53-FD05-46F1-97E2-C13949F5984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DA9E872-DB12-4A7B-A151-052FA07739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B984CFC-8941-41C1-9730-F447E13EB4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3185161-AC26-4077-A972-6C3306B241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39B0F207-7872-4A1E-BCCD-EBF4B8A6AC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AF1FE2-BD0A-7FC0-6B38-4ED084406F64}"/>
              </a:ext>
            </a:extLst>
          </p:cNvPr>
          <p:cNvSpPr>
            <a:spLocks noGrp="1"/>
          </p:cNvSpPr>
          <p:nvPr>
            <p:ph type="title"/>
          </p:nvPr>
        </p:nvSpPr>
        <p:spPr>
          <a:xfrm>
            <a:off x="470924" y="350284"/>
            <a:ext cx="7164316" cy="3665126"/>
          </a:xfrm>
        </p:spPr>
        <p:txBody>
          <a:bodyPr vert="horz" lIns="0" tIns="0" rIns="0" bIns="0" rtlCol="0" anchor="t">
            <a:normAutofit/>
          </a:bodyPr>
          <a:lstStyle/>
          <a:p>
            <a:pPr algn="ctr"/>
            <a:r>
              <a:rPr lang="en-US" sz="4000" spc="750" dirty="0">
                <a:solidFill>
                  <a:schemeClr val="bg1"/>
                </a:solidFill>
                <a:effectLst>
                  <a:outerShdw blurRad="38100" dist="38100" dir="2700000" algn="tl">
                    <a:srgbClr val="000000">
                      <a:alpha val="43137"/>
                    </a:srgbClr>
                  </a:outerShdw>
                </a:effectLst>
              </a:rPr>
              <a:t>Culture Change Is About changing mindsets and attitudes </a:t>
            </a:r>
          </a:p>
        </p:txBody>
      </p:sp>
      <p:pic>
        <p:nvPicPr>
          <p:cNvPr id="6" name="Graphic 5" descr="Group">
            <a:extLst>
              <a:ext uri="{FF2B5EF4-FFF2-40B4-BE49-F238E27FC236}">
                <a16:creationId xmlns:a16="http://schemas.microsoft.com/office/drawing/2014/main" id="{E1F51AEB-14B8-BEDF-02A6-9FE2F93799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685721" y="908217"/>
            <a:ext cx="5049079" cy="5049079"/>
          </a:xfrm>
          <a:prstGeom prst="rect">
            <a:avLst/>
          </a:prstGeom>
        </p:spPr>
      </p:pic>
      <p:sp>
        <p:nvSpPr>
          <p:cNvPr id="3" name="TextBox 2">
            <a:extLst>
              <a:ext uri="{FF2B5EF4-FFF2-40B4-BE49-F238E27FC236}">
                <a16:creationId xmlns:a16="http://schemas.microsoft.com/office/drawing/2014/main" id="{8D1ED79D-7A21-207F-3C5B-53C7EF7CF3C9}"/>
              </a:ext>
            </a:extLst>
          </p:cNvPr>
          <p:cNvSpPr txBox="1"/>
          <p:nvPr/>
        </p:nvSpPr>
        <p:spPr>
          <a:xfrm>
            <a:off x="155448" y="5262398"/>
            <a:ext cx="7955364" cy="1077218"/>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From I Don’t Have Time To…Selfcare Matters</a:t>
            </a:r>
          </a:p>
          <a:p>
            <a:r>
              <a:rPr lang="en-US" sz="3200" b="1" dirty="0">
                <a:solidFill>
                  <a:schemeClr val="bg1"/>
                </a:solidFill>
                <a:effectLst>
                  <a:outerShdw blurRad="38100" dist="38100" dir="2700000" algn="tl">
                    <a:srgbClr val="000000">
                      <a:alpha val="43137"/>
                    </a:srgbClr>
                  </a:outerShdw>
                </a:effectLst>
              </a:rPr>
              <a:t>The Steps Taken Along the Way</a:t>
            </a:r>
          </a:p>
        </p:txBody>
      </p:sp>
      <p:pic>
        <p:nvPicPr>
          <p:cNvPr id="4" name="Picture 3" descr="Give to Cohen Children's Medical Center - Northwell Health Foundation">
            <a:extLst>
              <a:ext uri="{FF2B5EF4-FFF2-40B4-BE49-F238E27FC236}">
                <a16:creationId xmlns:a16="http://schemas.microsoft.com/office/drawing/2014/main" id="{1EE04E15-6697-FBB4-0728-5F65A707D39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248916" y="6296717"/>
            <a:ext cx="1797099" cy="373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503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flower in a pot&#10;&#10;Description automatically generated">
            <a:extLst>
              <a:ext uri="{FF2B5EF4-FFF2-40B4-BE49-F238E27FC236}">
                <a16:creationId xmlns:a16="http://schemas.microsoft.com/office/drawing/2014/main" id="{5885C0EA-838D-7706-BDAD-894EE774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88" y="847957"/>
            <a:ext cx="3906420" cy="5487527"/>
          </a:xfrm>
          <a:prstGeom prst="rect">
            <a:avLst/>
          </a:prstGeom>
        </p:spPr>
      </p:pic>
      <p:pic>
        <p:nvPicPr>
          <p:cNvPr id="9" name="Picture 8" descr="A screen shot of a website&#10;&#10;Description automatically generated">
            <a:extLst>
              <a:ext uri="{FF2B5EF4-FFF2-40B4-BE49-F238E27FC236}">
                <a16:creationId xmlns:a16="http://schemas.microsoft.com/office/drawing/2014/main" id="{347B028A-B41B-C74C-F1B7-24EA9D4BF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1229" y="847957"/>
            <a:ext cx="3573418" cy="5521467"/>
          </a:xfrm>
          <a:prstGeom prst="rect">
            <a:avLst/>
          </a:prstGeom>
        </p:spPr>
      </p:pic>
      <p:pic>
        <p:nvPicPr>
          <p:cNvPr id="11" name="Picture 10" descr="A screenshot of a letter&#10;&#10;Description automatically generated">
            <a:extLst>
              <a:ext uri="{FF2B5EF4-FFF2-40B4-BE49-F238E27FC236}">
                <a16:creationId xmlns:a16="http://schemas.microsoft.com/office/drawing/2014/main" id="{85F51E4D-8776-69C2-F2AC-C3825BFF33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070" y="847957"/>
            <a:ext cx="4357396" cy="5521467"/>
          </a:xfrm>
          <a:prstGeom prst="rect">
            <a:avLst/>
          </a:prstGeom>
        </p:spPr>
      </p:pic>
      <p:sp>
        <p:nvSpPr>
          <p:cNvPr id="12" name="Title 11">
            <a:extLst>
              <a:ext uri="{FF2B5EF4-FFF2-40B4-BE49-F238E27FC236}">
                <a16:creationId xmlns:a16="http://schemas.microsoft.com/office/drawing/2014/main" id="{E2A537E5-2DBE-2E24-FACC-795C7AFB7A54}"/>
              </a:ext>
            </a:extLst>
          </p:cNvPr>
          <p:cNvSpPr>
            <a:spLocks noGrp="1"/>
          </p:cNvSpPr>
          <p:nvPr>
            <p:ph type="title"/>
          </p:nvPr>
        </p:nvSpPr>
        <p:spPr>
          <a:xfrm>
            <a:off x="146388" y="83976"/>
            <a:ext cx="11466492" cy="653142"/>
          </a:xfrm>
        </p:spPr>
        <p:txBody>
          <a:bodyPr/>
          <a:lstStyle/>
          <a:p>
            <a:r>
              <a:rPr lang="en-US" dirty="0">
                <a:solidFill>
                  <a:srgbClr val="002060"/>
                </a:solidFill>
              </a:rPr>
              <a:t>Weekly Restoration Newsletter</a:t>
            </a:r>
          </a:p>
        </p:txBody>
      </p:sp>
    </p:spTree>
    <p:extLst>
      <p:ext uri="{BB962C8B-B14F-4D97-AF65-F5344CB8AC3E}">
        <p14:creationId xmlns:p14="http://schemas.microsoft.com/office/powerpoint/2010/main" val="493472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projector screen&#10;&#10;Description automatically generated">
            <a:extLst>
              <a:ext uri="{FF2B5EF4-FFF2-40B4-BE49-F238E27FC236}">
                <a16:creationId xmlns:a16="http://schemas.microsoft.com/office/drawing/2014/main" id="{E0F5623F-893F-4A11-CAB3-B2A70E1B555E}"/>
              </a:ext>
            </a:extLst>
          </p:cNvPr>
          <p:cNvPicPr>
            <a:picLocks noChangeAspect="1"/>
          </p:cNvPicPr>
          <p:nvPr/>
        </p:nvPicPr>
        <p:blipFill rotWithShape="1">
          <a:blip r:embed="rId2">
            <a:extLst>
              <a:ext uri="{28A0092B-C50C-407E-A947-70E740481C1C}">
                <a14:useLocalDpi xmlns:a14="http://schemas.microsoft.com/office/drawing/2010/main" val="0"/>
              </a:ext>
            </a:extLst>
          </a:blip>
          <a:srcRect t="219" r="32882" b="-678"/>
          <a:stretch/>
        </p:blipFill>
        <p:spPr>
          <a:xfrm>
            <a:off x="6492246" y="218414"/>
            <a:ext cx="5058552" cy="2730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descr="A group of people sitting in a room&#10;&#10;Description automatically generated">
            <a:extLst>
              <a:ext uri="{FF2B5EF4-FFF2-40B4-BE49-F238E27FC236}">
                <a16:creationId xmlns:a16="http://schemas.microsoft.com/office/drawing/2014/main" id="{9FDAAF11-3DDC-79AC-2D08-A8FFD27DB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008" y="2295048"/>
            <a:ext cx="2940360" cy="1733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descr="A group of people sitting in chairs&#10;&#10;Description automatically generated">
            <a:extLst>
              <a:ext uri="{FF2B5EF4-FFF2-40B4-BE49-F238E27FC236}">
                <a16:creationId xmlns:a16="http://schemas.microsoft.com/office/drawing/2014/main" id="{310C3A2E-EB23-1411-3B1F-C434AFEDD7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7755" y="3849172"/>
            <a:ext cx="3296605" cy="18325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Picture 33" descr="A group of people standing in front of a projector screen&#10;&#10;Description automatically generated">
            <a:extLst>
              <a:ext uri="{FF2B5EF4-FFF2-40B4-BE49-F238E27FC236}">
                <a16:creationId xmlns:a16="http://schemas.microsoft.com/office/drawing/2014/main" id="{E171D122-ABE6-CF5C-EE2D-4A56C5A2B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4321691" y="3307802"/>
            <a:ext cx="3272871" cy="27345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7" name="TextBox 36">
            <a:extLst>
              <a:ext uri="{FF2B5EF4-FFF2-40B4-BE49-F238E27FC236}">
                <a16:creationId xmlns:a16="http://schemas.microsoft.com/office/drawing/2014/main" id="{F43D396E-B763-AF25-D636-AB9A21BC12B1}"/>
              </a:ext>
            </a:extLst>
          </p:cNvPr>
          <p:cNvSpPr txBox="1"/>
          <p:nvPr/>
        </p:nvSpPr>
        <p:spPr>
          <a:xfrm>
            <a:off x="1147251" y="213260"/>
            <a:ext cx="4440566" cy="1832548"/>
          </a:xfrm>
          <a:prstGeom prst="rect">
            <a:avLst/>
          </a:prstGeom>
          <a:noFill/>
        </p:spPr>
        <p:txBody>
          <a:bodyPr wrap="square" rtlCol="0">
            <a:spAutoFit/>
          </a:bodyPr>
          <a:lstStyle/>
          <a:p>
            <a:pPr algn="ctr"/>
            <a:r>
              <a:rPr lang="en-US" sz="2800" b="1">
                <a:solidFill>
                  <a:schemeClr val="tx2">
                    <a:lumMod val="75000"/>
                    <a:lumOff val="25000"/>
                  </a:schemeClr>
                </a:solidFill>
              </a:rPr>
              <a:t>CAPITALIZING ON EVERY OPPORTUNITY TO MAKE THE MESSAGE OF SELFCARE COME ALIVE</a:t>
            </a:r>
          </a:p>
        </p:txBody>
      </p:sp>
      <p:sp>
        <p:nvSpPr>
          <p:cNvPr id="5" name="TextBox 4">
            <a:extLst>
              <a:ext uri="{FF2B5EF4-FFF2-40B4-BE49-F238E27FC236}">
                <a16:creationId xmlns:a16="http://schemas.microsoft.com/office/drawing/2014/main" id="{CD347C57-9676-E06E-539F-08072010845C}"/>
              </a:ext>
            </a:extLst>
          </p:cNvPr>
          <p:cNvSpPr txBox="1"/>
          <p:nvPr/>
        </p:nvSpPr>
        <p:spPr>
          <a:xfrm>
            <a:off x="293299" y="4364966"/>
            <a:ext cx="1915063" cy="307777"/>
          </a:xfrm>
          <a:prstGeom prst="rect">
            <a:avLst/>
          </a:prstGeom>
          <a:noFill/>
        </p:spPr>
        <p:txBody>
          <a:bodyPr wrap="square" rtlCol="0">
            <a:spAutoFit/>
          </a:bodyPr>
          <a:lstStyle/>
          <a:p>
            <a:r>
              <a:rPr lang="en-US" sz="1400" b="1">
                <a:solidFill>
                  <a:schemeClr val="bg1"/>
                </a:solidFill>
              </a:rPr>
              <a:t>3</a:t>
            </a:r>
            <a:r>
              <a:rPr lang="en-US" sz="1400" b="1" baseline="30000">
                <a:solidFill>
                  <a:schemeClr val="bg1"/>
                </a:solidFill>
              </a:rPr>
              <a:t>RD</a:t>
            </a:r>
            <a:r>
              <a:rPr lang="en-US" sz="1400" b="1">
                <a:solidFill>
                  <a:schemeClr val="bg1"/>
                </a:solidFill>
              </a:rPr>
              <a:t> YEAR FELLOWS</a:t>
            </a:r>
          </a:p>
        </p:txBody>
      </p:sp>
      <p:sp>
        <p:nvSpPr>
          <p:cNvPr id="6" name="TextBox 5">
            <a:extLst>
              <a:ext uri="{FF2B5EF4-FFF2-40B4-BE49-F238E27FC236}">
                <a16:creationId xmlns:a16="http://schemas.microsoft.com/office/drawing/2014/main" id="{A639AFD0-92E3-081B-8FE4-0696D12EB02F}"/>
              </a:ext>
            </a:extLst>
          </p:cNvPr>
          <p:cNvSpPr txBox="1"/>
          <p:nvPr/>
        </p:nvSpPr>
        <p:spPr>
          <a:xfrm>
            <a:off x="8257756" y="3849173"/>
            <a:ext cx="1644504" cy="261610"/>
          </a:xfrm>
          <a:prstGeom prst="rect">
            <a:avLst/>
          </a:prstGeom>
          <a:noFill/>
        </p:spPr>
        <p:txBody>
          <a:bodyPr wrap="square" lIns="91440" tIns="45720" rIns="91440" bIns="45720" rtlCol="0" anchor="t">
            <a:spAutoFit/>
          </a:bodyPr>
          <a:lstStyle/>
          <a:p>
            <a:r>
              <a:rPr lang="en-US" sz="1100" b="1" dirty="0">
                <a:solidFill>
                  <a:srgbClr val="C00000"/>
                </a:solidFill>
              </a:rPr>
              <a:t>NURSE RESIDENCY</a:t>
            </a:r>
          </a:p>
        </p:txBody>
      </p:sp>
      <p:sp>
        <p:nvSpPr>
          <p:cNvPr id="7" name="TextBox 6">
            <a:extLst>
              <a:ext uri="{FF2B5EF4-FFF2-40B4-BE49-F238E27FC236}">
                <a16:creationId xmlns:a16="http://schemas.microsoft.com/office/drawing/2014/main" id="{24F77FC6-D14F-9DE4-76D9-5961050DD9E8}"/>
              </a:ext>
            </a:extLst>
          </p:cNvPr>
          <p:cNvSpPr txBox="1"/>
          <p:nvPr/>
        </p:nvSpPr>
        <p:spPr>
          <a:xfrm>
            <a:off x="1067584" y="3667272"/>
            <a:ext cx="3130320" cy="338554"/>
          </a:xfrm>
          <a:prstGeom prst="rect">
            <a:avLst/>
          </a:prstGeom>
          <a:noFill/>
        </p:spPr>
        <p:txBody>
          <a:bodyPr wrap="square" lIns="91440" tIns="45720" rIns="91440" bIns="45720" rtlCol="0" anchor="t">
            <a:spAutoFit/>
          </a:bodyPr>
          <a:lstStyle/>
          <a:p>
            <a:r>
              <a:rPr lang="en-US" sz="1200" b="1" dirty="0">
                <a:solidFill>
                  <a:schemeClr val="bg1"/>
                </a:solidFill>
              </a:rPr>
              <a:t>3RD YEAR</a:t>
            </a:r>
            <a:r>
              <a:rPr lang="en-US" sz="1600" b="1" dirty="0">
                <a:solidFill>
                  <a:schemeClr val="bg1"/>
                </a:solidFill>
              </a:rPr>
              <a:t> </a:t>
            </a:r>
            <a:r>
              <a:rPr lang="en-US" sz="1200" b="1" dirty="0">
                <a:solidFill>
                  <a:schemeClr val="bg1"/>
                </a:solidFill>
              </a:rPr>
              <a:t>FELLOWS</a:t>
            </a:r>
            <a:endParaRPr lang="en-US" sz="1200" dirty="0">
              <a:solidFill>
                <a:schemeClr val="bg1"/>
              </a:solidFill>
            </a:endParaRPr>
          </a:p>
        </p:txBody>
      </p:sp>
      <p:pic>
        <p:nvPicPr>
          <p:cNvPr id="9" name="Picture 8" descr="A person massaging a person's back&#10;&#10;Description automatically generated">
            <a:extLst>
              <a:ext uri="{FF2B5EF4-FFF2-40B4-BE49-F238E27FC236}">
                <a16:creationId xmlns:a16="http://schemas.microsoft.com/office/drawing/2014/main" id="{8CFB0A20-8206-96E5-DF06-D868574FCC22}"/>
              </a:ext>
            </a:extLst>
          </p:cNvPr>
          <p:cNvPicPr>
            <a:picLocks noChangeAspect="1"/>
          </p:cNvPicPr>
          <p:nvPr/>
        </p:nvPicPr>
        <p:blipFill>
          <a:blip r:embed="rId6"/>
          <a:stretch>
            <a:fillRect/>
          </a:stretch>
        </p:blipFill>
        <p:spPr>
          <a:xfrm>
            <a:off x="197360" y="4359516"/>
            <a:ext cx="3045125" cy="19136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2318C403-9C2E-1DAD-4EF5-98BB2FCD64BD}"/>
              </a:ext>
            </a:extLst>
          </p:cNvPr>
          <p:cNvSpPr txBox="1"/>
          <p:nvPr/>
        </p:nvSpPr>
        <p:spPr>
          <a:xfrm>
            <a:off x="197358" y="4110783"/>
            <a:ext cx="3045125" cy="307777"/>
          </a:xfrm>
          <a:prstGeom prst="rect">
            <a:avLst/>
          </a:prstGeom>
          <a:noFill/>
        </p:spPr>
        <p:txBody>
          <a:bodyPr wrap="square" lIns="91440" tIns="45720" rIns="91440" bIns="45720" rtlCol="0" anchor="t">
            <a:spAutoFit/>
          </a:bodyPr>
          <a:lstStyle/>
          <a:p>
            <a:pPr algn="ctr"/>
            <a:r>
              <a:rPr lang="en-US" sz="1400" b="1" dirty="0">
                <a:solidFill>
                  <a:srgbClr val="C00000"/>
                </a:solidFill>
              </a:rPr>
              <a:t>BEHAVIORAL HEALTH RETREAT</a:t>
            </a:r>
            <a:endParaRPr lang="en-US" sz="1400" dirty="0">
              <a:solidFill>
                <a:srgbClr val="C00000"/>
              </a:solidFill>
            </a:endParaRPr>
          </a:p>
        </p:txBody>
      </p:sp>
      <p:sp>
        <p:nvSpPr>
          <p:cNvPr id="11" name="TextBox 10">
            <a:extLst>
              <a:ext uri="{FF2B5EF4-FFF2-40B4-BE49-F238E27FC236}">
                <a16:creationId xmlns:a16="http://schemas.microsoft.com/office/drawing/2014/main" id="{C16866FD-7A2E-AE97-7E0B-B6F99B0F68F0}"/>
              </a:ext>
            </a:extLst>
          </p:cNvPr>
          <p:cNvSpPr txBox="1"/>
          <p:nvPr/>
        </p:nvSpPr>
        <p:spPr>
          <a:xfrm>
            <a:off x="5516553" y="352394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1"/>
                </a:solidFill>
              </a:rPr>
              <a:t>GYN RESIDENTS</a:t>
            </a:r>
          </a:p>
        </p:txBody>
      </p:sp>
      <p:sp>
        <p:nvSpPr>
          <p:cNvPr id="12" name="TextBox 11">
            <a:extLst>
              <a:ext uri="{FF2B5EF4-FFF2-40B4-BE49-F238E27FC236}">
                <a16:creationId xmlns:a16="http://schemas.microsoft.com/office/drawing/2014/main" id="{6041FC00-3D4F-70DE-C06B-294F7254C99E}"/>
              </a:ext>
            </a:extLst>
          </p:cNvPr>
          <p:cNvSpPr txBox="1"/>
          <p:nvPr/>
        </p:nvSpPr>
        <p:spPr>
          <a:xfrm>
            <a:off x="6492484" y="256146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1"/>
                </a:solidFill>
              </a:rPr>
              <a:t>NURSING GRAND ROUNDS</a:t>
            </a:r>
          </a:p>
        </p:txBody>
      </p:sp>
    </p:spTree>
    <p:extLst>
      <p:ext uri="{BB962C8B-B14F-4D97-AF65-F5344CB8AC3E}">
        <p14:creationId xmlns:p14="http://schemas.microsoft.com/office/powerpoint/2010/main" val="1616492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several images of people in a room&#10;&#10;Description automatically generated">
            <a:extLst>
              <a:ext uri="{FF2B5EF4-FFF2-40B4-BE49-F238E27FC236}">
                <a16:creationId xmlns:a16="http://schemas.microsoft.com/office/drawing/2014/main" id="{8EF009B7-7E41-A0CC-084E-71D27D7E9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267" y="923544"/>
            <a:ext cx="3822567" cy="5074920"/>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5" name="Picture 4" descr="A candle holders on a ceiling&#10;&#10;Description automatically generated with medium confidence">
            <a:extLst>
              <a:ext uri="{FF2B5EF4-FFF2-40B4-BE49-F238E27FC236}">
                <a16:creationId xmlns:a16="http://schemas.microsoft.com/office/drawing/2014/main" id="{F87E3511-B935-5BD8-C336-B444FC2A1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414336" y="2066"/>
            <a:ext cx="3276204" cy="2708382"/>
          </a:xfrm>
          <a:prstGeom prst="ellipse">
            <a:avLst/>
          </a:prstGeom>
          <a:ln w="63500"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table with a variety of objects on it&#10;&#10;Description automatically generated">
            <a:extLst>
              <a:ext uri="{FF2B5EF4-FFF2-40B4-BE49-F238E27FC236}">
                <a16:creationId xmlns:a16="http://schemas.microsoft.com/office/drawing/2014/main" id="{A3E817C5-AD08-621C-1DEB-64BD401F0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1464" y="3078907"/>
            <a:ext cx="3487269" cy="3155575"/>
          </a:xfrm>
          <a:prstGeom prst="ellipse">
            <a:avLst/>
          </a:prstGeom>
          <a:ln w="63500"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a:extLst>
              <a:ext uri="{FF2B5EF4-FFF2-40B4-BE49-F238E27FC236}">
                <a16:creationId xmlns:a16="http://schemas.microsoft.com/office/drawing/2014/main" id="{40E361D8-677F-42D2-E118-B440CF60AF6B}"/>
              </a:ext>
            </a:extLst>
          </p:cNvPr>
          <p:cNvPicPr>
            <a:picLocks noChangeAspect="1"/>
          </p:cNvPicPr>
          <p:nvPr/>
        </p:nvPicPr>
        <p:blipFill rotWithShape="1">
          <a:blip r:embed="rId5"/>
          <a:srcRect t="17715"/>
          <a:stretch/>
        </p:blipFill>
        <p:spPr>
          <a:xfrm>
            <a:off x="4531485" y="2266557"/>
            <a:ext cx="3468036" cy="2038035"/>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E6465A6E-72DA-EBDB-9122-639066DABB39}"/>
              </a:ext>
            </a:extLst>
          </p:cNvPr>
          <p:cNvSpPr txBox="1"/>
          <p:nvPr/>
        </p:nvSpPr>
        <p:spPr>
          <a:xfrm>
            <a:off x="3693542" y="165847"/>
            <a:ext cx="3887255" cy="523220"/>
          </a:xfrm>
          <a:prstGeom prst="rect">
            <a:avLst/>
          </a:prstGeom>
          <a:noFill/>
        </p:spPr>
        <p:txBody>
          <a:bodyPr wrap="square" lIns="91440" tIns="45720" rIns="91440" bIns="45720" rtlCol="0" anchor="t">
            <a:spAutoFit/>
          </a:bodyPr>
          <a:lstStyle/>
          <a:p>
            <a:r>
              <a:rPr lang="en-US" sz="2800" b="1">
                <a:solidFill>
                  <a:srgbClr val="002060"/>
                </a:solidFill>
              </a:rPr>
              <a:t>On Unit Holistic Pauses</a:t>
            </a:r>
            <a:endParaRPr lang="en-US"/>
          </a:p>
        </p:txBody>
      </p:sp>
      <p:pic>
        <p:nvPicPr>
          <p:cNvPr id="6" name="Picture 5" descr="Give to Cohen Children's Medical Center - Northwell Health Foundation">
            <a:extLst>
              <a:ext uri="{FF2B5EF4-FFF2-40B4-BE49-F238E27FC236}">
                <a16:creationId xmlns:a16="http://schemas.microsoft.com/office/drawing/2014/main" id="{EF1801C7-ECD7-B07E-51C8-C142D700634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83267" y="6459710"/>
            <a:ext cx="1470379" cy="30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812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B7F4EC2-B366-AC6C-EAE2-0373C754D2FA}"/>
              </a:ext>
            </a:extLst>
          </p:cNvPr>
          <p:cNvSpPr>
            <a:spLocks noGrp="1"/>
          </p:cNvSpPr>
          <p:nvPr>
            <p:ph type="title"/>
          </p:nvPr>
        </p:nvSpPr>
        <p:spPr>
          <a:xfrm>
            <a:off x="265177" y="192024"/>
            <a:ext cx="3371614" cy="1562129"/>
          </a:xfrm>
        </p:spPr>
        <p:txBody>
          <a:bodyPr vert="horz" lIns="0" tIns="0" rIns="0" bIns="0" rtlCol="0" anchor="b">
            <a:noAutofit/>
          </a:bodyPr>
          <a:lstStyle/>
          <a:p>
            <a:pPr algn="ctr"/>
            <a:r>
              <a:rPr lang="en-US" sz="1800" dirty="0">
                <a:solidFill>
                  <a:schemeClr val="bg1"/>
                </a:solidFill>
                <a:latin typeface="TW Cen MT"/>
              </a:rPr>
              <a:t>Cohen Children’s Medical Center </a:t>
            </a:r>
            <a:r>
              <a:rPr lang="en-US" sz="1800" dirty="0">
                <a:latin typeface="TW Cen MT"/>
              </a:rPr>
              <a:t/>
            </a:r>
            <a:br>
              <a:rPr lang="en-US" sz="1800" dirty="0">
                <a:latin typeface="TW Cen MT"/>
              </a:rPr>
            </a:br>
            <a:r>
              <a:rPr lang="en-US" sz="1800" dirty="0">
                <a:latin typeface="TW Cen MT"/>
              </a:rPr>
              <a:t/>
            </a:r>
            <a:br>
              <a:rPr lang="en-US" sz="1800" dirty="0">
                <a:latin typeface="TW Cen MT"/>
              </a:rPr>
            </a:br>
            <a:r>
              <a:rPr lang="en-US" sz="1800" dirty="0">
                <a:solidFill>
                  <a:schemeClr val="bg1"/>
                </a:solidFill>
                <a:latin typeface="TW Cen MT"/>
              </a:rPr>
              <a:t>A Division of Northwell Health</a:t>
            </a:r>
            <a:endParaRPr lang="en-US" sz="1800" dirty="0">
              <a:solidFill>
                <a:schemeClr val="bg1"/>
              </a:solidFill>
            </a:endParaRPr>
          </a:p>
        </p:txBody>
      </p:sp>
      <p:pic>
        <p:nvPicPr>
          <p:cNvPr id="5" name="Picture 2" descr="Cohen Children's Medical Center of NY">
            <a:extLst>
              <a:ext uri="{FF2B5EF4-FFF2-40B4-BE49-F238E27FC236}">
                <a16:creationId xmlns:a16="http://schemas.microsoft.com/office/drawing/2014/main" id="{7CC11CA7-4012-CD4B-EB41-7777CF715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171" b="3171"/>
          <a:stretch>
            <a:fillRect/>
          </a:stretch>
        </p:blipFill>
        <p:spPr bwMode="auto">
          <a:xfrm>
            <a:off x="724619" y="2159790"/>
            <a:ext cx="4092510" cy="38773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4" name="Table 5">
            <a:extLst>
              <a:ext uri="{FF2B5EF4-FFF2-40B4-BE49-F238E27FC236}">
                <a16:creationId xmlns:a16="http://schemas.microsoft.com/office/drawing/2014/main" id="{A23FE738-E81C-A48B-B36A-8E7313C48ED8}"/>
              </a:ext>
            </a:extLst>
          </p:cNvPr>
          <p:cNvGraphicFramePr>
            <a:graphicFrameLocks noGrp="1"/>
          </p:cNvGraphicFramePr>
          <p:nvPr>
            <p:extLst>
              <p:ext uri="{D42A27DB-BD31-4B8C-83A1-F6EECF244321}">
                <p14:modId xmlns:p14="http://schemas.microsoft.com/office/powerpoint/2010/main" val="966279962"/>
              </p:ext>
            </p:extLst>
          </p:nvPr>
        </p:nvGraphicFramePr>
        <p:xfrm>
          <a:off x="5371689" y="2034708"/>
          <a:ext cx="6506885" cy="4002386"/>
        </p:xfrm>
        <a:graphic>
          <a:graphicData uri="http://schemas.openxmlformats.org/drawingml/2006/table">
            <a:tbl>
              <a:tblPr firstRow="1" bandRow="1">
                <a:tableStyleId>{5C22544A-7EE6-4342-B048-85BDC9FD1C3A}</a:tableStyleId>
              </a:tblPr>
              <a:tblGrid>
                <a:gridCol w="6506885">
                  <a:extLst>
                    <a:ext uri="{9D8B030D-6E8A-4147-A177-3AD203B41FA5}">
                      <a16:colId xmlns:a16="http://schemas.microsoft.com/office/drawing/2014/main" val="3319445642"/>
                    </a:ext>
                  </a:extLst>
                </a:gridCol>
              </a:tblGrid>
              <a:tr h="130570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effectLst>
                            <a:outerShdw blurRad="38100" dist="38100" dir="2700000" algn="tl">
                              <a:srgbClr val="000000">
                                <a:alpha val="43137"/>
                              </a:srgbClr>
                            </a:outerShdw>
                          </a:effectLst>
                        </a:rPr>
                        <a:t>Level 1 Pediatric Trauma Center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b="1" dirty="0">
                          <a:solidFill>
                            <a:schemeClr val="bg1"/>
                          </a:solidFill>
                          <a:effectLst>
                            <a:outerShdw blurRad="38100" dist="38100" dir="2700000" algn="tl">
                              <a:srgbClr val="000000">
                                <a:alpha val="43137"/>
                              </a:srgbClr>
                            </a:outerShdw>
                          </a:effectLst>
                        </a:rPr>
                        <a:t>#2 Children’s Hospital in NYS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b="1" dirty="0">
                          <a:solidFill>
                            <a:schemeClr val="bg1"/>
                          </a:solidFill>
                          <a:effectLst>
                            <a:outerShdw blurRad="38100" dist="38100" dir="2700000" algn="tl">
                              <a:srgbClr val="000000">
                                <a:alpha val="43137"/>
                              </a:srgbClr>
                            </a:outerShdw>
                          </a:effectLst>
                        </a:rPr>
                        <a:t>Largest provider of pediatric healthcare on LI</a:t>
                      </a:r>
                    </a:p>
                  </a:txBody>
                  <a:tcPr>
                    <a:solidFill>
                      <a:schemeClr val="tx2">
                        <a:lumMod val="50000"/>
                        <a:lumOff val="50000"/>
                      </a:schemeClr>
                    </a:solidFill>
                  </a:tcPr>
                </a:tc>
                <a:extLst>
                  <a:ext uri="{0D108BD9-81ED-4DB2-BD59-A6C34878D82A}">
                    <a16:rowId xmlns:a16="http://schemas.microsoft.com/office/drawing/2014/main" val="1304405080"/>
                  </a:ext>
                </a:extLst>
              </a:tr>
              <a:tr h="77503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bg1"/>
                          </a:solidFill>
                          <a:effectLst>
                            <a:outerShdw blurRad="38100" dist="38100" dir="2700000" algn="tl">
                              <a:srgbClr val="000000">
                                <a:alpha val="43137"/>
                              </a:srgbClr>
                            </a:outerShdw>
                          </a:effectLst>
                        </a:rPr>
                        <a:t>U.S. News &amp; World Report  Best Children’s Hospitals             Ranked in 8 out of 10  clinical areas           </a:t>
                      </a:r>
                    </a:p>
                  </a:txBody>
                  <a:tcPr>
                    <a:solidFill>
                      <a:schemeClr val="accent5">
                        <a:lumMod val="60000"/>
                        <a:lumOff val="40000"/>
                      </a:schemeClr>
                    </a:solidFill>
                  </a:tcPr>
                </a:tc>
                <a:extLst>
                  <a:ext uri="{0D108BD9-81ED-4DB2-BD59-A6C34878D82A}">
                    <a16:rowId xmlns:a16="http://schemas.microsoft.com/office/drawing/2014/main" val="942702991"/>
                  </a:ext>
                </a:extLst>
              </a:tr>
              <a:tr h="849509">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chemeClr val="bg1"/>
                          </a:solidFill>
                          <a:effectLst/>
                        </a:rPr>
                        <a:t>Attained Magnet Designation </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chemeClr val="bg1"/>
                          </a:solidFill>
                          <a:effectLst/>
                        </a:rPr>
                        <a:t>in 2016/2020</a:t>
                      </a:r>
                    </a:p>
                  </a:txBody>
                  <a:tcPr>
                    <a:solidFill>
                      <a:schemeClr val="accent6">
                        <a:lumMod val="75000"/>
                      </a:schemeClr>
                    </a:solidFill>
                  </a:tcPr>
                </a:tc>
                <a:extLst>
                  <a:ext uri="{0D108BD9-81ED-4DB2-BD59-A6C34878D82A}">
                    <a16:rowId xmlns:a16="http://schemas.microsoft.com/office/drawing/2014/main" val="1462679156"/>
                  </a:ext>
                </a:extLst>
              </a:tr>
              <a:tr h="1072141">
                <a:tc>
                  <a:txBody>
                    <a:bodyPr/>
                    <a:lstStyle/>
                    <a:p>
                      <a:pPr algn="ctr"/>
                      <a:r>
                        <a:rPr lang="en-US" sz="2400" b="1" dirty="0">
                          <a:solidFill>
                            <a:schemeClr val="bg1"/>
                          </a:solidFill>
                          <a:effectLst/>
                        </a:rPr>
                        <a:t>The 13th National Site for the </a:t>
                      </a:r>
                    </a:p>
                    <a:p>
                      <a:pPr algn="ctr"/>
                      <a:r>
                        <a:rPr lang="en-US" sz="2400" b="1" dirty="0">
                          <a:solidFill>
                            <a:schemeClr val="bg1"/>
                          </a:solidFill>
                          <a:effectLst/>
                        </a:rPr>
                        <a:t>Ryan Seacrest Studio for Children</a:t>
                      </a:r>
                    </a:p>
                  </a:txBody>
                  <a:tcPr>
                    <a:solidFill>
                      <a:schemeClr val="accent2"/>
                    </a:solidFill>
                  </a:tcPr>
                </a:tc>
                <a:extLst>
                  <a:ext uri="{0D108BD9-81ED-4DB2-BD59-A6C34878D82A}">
                    <a16:rowId xmlns:a16="http://schemas.microsoft.com/office/drawing/2014/main" val="2194424827"/>
                  </a:ext>
                </a:extLst>
              </a:tr>
            </a:tbl>
          </a:graphicData>
        </a:graphic>
      </p:graphicFrame>
      <p:pic>
        <p:nvPicPr>
          <p:cNvPr id="6" name="Picture 5">
            <a:extLst>
              <a:ext uri="{FF2B5EF4-FFF2-40B4-BE49-F238E27FC236}">
                <a16:creationId xmlns:a16="http://schemas.microsoft.com/office/drawing/2014/main" id="{B95823EC-D8FC-4A5D-7AB8-7727B45807BA}"/>
              </a:ext>
            </a:extLst>
          </p:cNvPr>
          <p:cNvPicPr>
            <a:picLocks noChangeAspect="1"/>
          </p:cNvPicPr>
          <p:nvPr/>
        </p:nvPicPr>
        <p:blipFill>
          <a:blip r:embed="rId3"/>
          <a:stretch>
            <a:fillRect/>
          </a:stretch>
        </p:blipFill>
        <p:spPr>
          <a:xfrm>
            <a:off x="4303014" y="292724"/>
            <a:ext cx="2163970" cy="1461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building with a glass door&#10;&#10;Description automatically generated">
            <a:extLst>
              <a:ext uri="{FF2B5EF4-FFF2-40B4-BE49-F238E27FC236}">
                <a16:creationId xmlns:a16="http://schemas.microsoft.com/office/drawing/2014/main" id="{E7838CDF-B372-155C-B108-994EB528B65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1562" t="40928" r="7679" b="4229"/>
          <a:stretch/>
        </p:blipFill>
        <p:spPr>
          <a:xfrm>
            <a:off x="6830568" y="192024"/>
            <a:ext cx="3054096" cy="1612253"/>
          </a:xfrm>
          <a:prstGeom prst="rect">
            <a:avLst/>
          </a:prstGeom>
        </p:spPr>
      </p:pic>
      <p:pic>
        <p:nvPicPr>
          <p:cNvPr id="9" name="Picture 2" descr="Magnet Recognition Program Terre Haute, Indiana (IN), Union Health">
            <a:extLst>
              <a:ext uri="{FF2B5EF4-FFF2-40B4-BE49-F238E27FC236}">
                <a16:creationId xmlns:a16="http://schemas.microsoft.com/office/drawing/2014/main" id="{6FF56961-99F1-6891-1005-08061B86AF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5211" b="5211"/>
          <a:stretch>
            <a:fillRect/>
          </a:stretch>
        </p:blipFill>
        <p:spPr bwMode="auto">
          <a:xfrm>
            <a:off x="10068624" y="220117"/>
            <a:ext cx="1708848" cy="14839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ive to Cohen Children's Medical Center - Northwell Health Foundation">
            <a:extLst>
              <a:ext uri="{FF2B5EF4-FFF2-40B4-BE49-F238E27FC236}">
                <a16:creationId xmlns:a16="http://schemas.microsoft.com/office/drawing/2014/main" id="{A05AAC50-DFD7-6431-83D3-278580C960A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526277" y="6367686"/>
            <a:ext cx="1317146" cy="33869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33E9F67-0899-D6BB-64C6-13EA1295220E}"/>
              </a:ext>
            </a:extLst>
          </p:cNvPr>
          <p:cNvSpPr txBox="1"/>
          <p:nvPr/>
        </p:nvSpPr>
        <p:spPr>
          <a:xfrm>
            <a:off x="724619" y="2240280"/>
            <a:ext cx="2649517" cy="923330"/>
          </a:xfrm>
          <a:prstGeom prst="rect">
            <a:avLst/>
          </a:prstGeom>
          <a:noFill/>
        </p:spPr>
        <p:txBody>
          <a:bodyPr wrap="square" rtlCol="0">
            <a:spAutoFit/>
          </a:bodyPr>
          <a:lstStyle/>
          <a:p>
            <a:pPr algn="ctr">
              <a:defRPr/>
            </a:pPr>
            <a:r>
              <a:rPr lang="en-US" b="1" dirty="0">
                <a:solidFill>
                  <a:srgbClr val="002060"/>
                </a:solidFill>
              </a:rPr>
              <a:t>206 bed Level 1 Trauma designated facility in </a:t>
            </a:r>
          </a:p>
          <a:p>
            <a:pPr algn="ctr">
              <a:defRPr/>
            </a:pPr>
            <a:r>
              <a:rPr lang="en-US" b="1" dirty="0">
                <a:solidFill>
                  <a:srgbClr val="002060"/>
                </a:solidFill>
              </a:rPr>
              <a:t>New  Hyde Park, NY</a:t>
            </a:r>
          </a:p>
        </p:txBody>
      </p:sp>
    </p:spTree>
    <p:extLst>
      <p:ext uri="{BB962C8B-B14F-4D97-AF65-F5344CB8AC3E}">
        <p14:creationId xmlns:p14="http://schemas.microsoft.com/office/powerpoint/2010/main" val="1032944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3" name="Rectangle 11272">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275" name="Rectangle 11274">
            <a:extLst>
              <a:ext uri="{FF2B5EF4-FFF2-40B4-BE49-F238E27FC236}">
                <a16:creationId xmlns:a16="http://schemas.microsoft.com/office/drawing/2014/main" id="{BACC6370-2D7E-4714-9D71-7542949D7D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7" name="Rectangle 11276">
            <a:extLst>
              <a:ext uri="{FF2B5EF4-FFF2-40B4-BE49-F238E27FC236}">
                <a16:creationId xmlns:a16="http://schemas.microsoft.com/office/drawing/2014/main" id="{E2DA5AC1-43C5-4243-9028-07DBB80D0C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84922"/>
            <a:ext cx="12203208" cy="1600201"/>
          </a:xfrm>
          <a:prstGeom prst="rect">
            <a:avLst/>
          </a:prstGeom>
          <a:gradFill>
            <a:gsLst>
              <a:gs pos="0">
                <a:schemeClr val="accent5">
                  <a:alpha val="88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9" name="Rectangle 11278">
            <a:extLst>
              <a:ext uri="{FF2B5EF4-FFF2-40B4-BE49-F238E27FC236}">
                <a16:creationId xmlns:a16="http://schemas.microsoft.com/office/drawing/2014/main" id="{8A4EDA1C-27A1-4C83-ACE4-6675EC9245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1" y="5284922"/>
            <a:ext cx="8164608" cy="1594270"/>
          </a:xfrm>
          <a:prstGeom prst="rect">
            <a:avLst/>
          </a:prstGeom>
          <a:gradFill>
            <a:gsLst>
              <a:gs pos="91069">
                <a:schemeClr val="accent2"/>
              </a:gs>
              <a:gs pos="22000">
                <a:schemeClr val="accent2">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81" name="Rectangle 11280">
            <a:extLst>
              <a:ext uri="{FF2B5EF4-FFF2-40B4-BE49-F238E27FC236}">
                <a16:creationId xmlns:a16="http://schemas.microsoft.com/office/drawing/2014/main" id="{FF33EC8A-EE0A-4395-97E2-DAD467CF734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5883" y="5284922"/>
            <a:ext cx="7012127" cy="157941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3" name="Rectangle 11282">
            <a:extLst>
              <a:ext uri="{FF2B5EF4-FFF2-40B4-BE49-F238E27FC236}">
                <a16:creationId xmlns:a16="http://schemas.microsoft.com/office/drawing/2014/main" id="{FF85DA95-16A4-404E-9BFF-27F8E4FC78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8597" y="5284922"/>
            <a:ext cx="8164607" cy="1591534"/>
          </a:xfrm>
          <a:prstGeom prst="rect">
            <a:avLst/>
          </a:prstGeom>
          <a:gradFill>
            <a:gsLst>
              <a:gs pos="0">
                <a:schemeClr val="accent5">
                  <a:alpha val="26000"/>
                </a:schemeClr>
              </a:gs>
              <a:gs pos="72000">
                <a:schemeClr val="accent5">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278B1DA-026F-1D82-42E2-41F7B905E605}"/>
              </a:ext>
            </a:extLst>
          </p:cNvPr>
          <p:cNvSpPr txBox="1"/>
          <p:nvPr/>
        </p:nvSpPr>
        <p:spPr>
          <a:xfrm>
            <a:off x="210312" y="5531541"/>
            <a:ext cx="11704319" cy="998285"/>
          </a:xfrm>
          <a:prstGeom prst="rect">
            <a:avLst/>
          </a:prstGeom>
        </p:spPr>
        <p:txBody>
          <a:bodyPr vert="horz" lIns="0" tIns="0" rIns="0" bIns="0" rtlCol="0" anchor="ctr">
            <a:noAutofit/>
          </a:bodyPr>
          <a:lstStyle/>
          <a:p>
            <a:pPr algn="ctr">
              <a:lnSpc>
                <a:spcPct val="90000"/>
              </a:lnSpc>
              <a:spcBef>
                <a:spcPct val="0"/>
              </a:spcBef>
              <a:spcAft>
                <a:spcPts val="600"/>
              </a:spcAft>
            </a:pPr>
            <a:r>
              <a:rPr lang="en-US" sz="2400" b="1" cap="all" spc="700" dirty="0">
                <a:solidFill>
                  <a:schemeClr val="bg1"/>
                </a:solidFill>
                <a:effectLst>
                  <a:outerShdw blurRad="38100" dist="38100" dir="2700000" algn="tl">
                    <a:srgbClr val="000000">
                      <a:alpha val="43137"/>
                    </a:srgbClr>
                  </a:outerShdw>
                </a:effectLst>
                <a:latin typeface="+mj-lt"/>
                <a:ea typeface="+mj-ea"/>
                <a:cs typeface="+mj-cs"/>
              </a:rPr>
              <a:t>Total Number of Coaching/Holistic Sessions </a:t>
            </a:r>
          </a:p>
          <a:p>
            <a:pPr algn="ctr">
              <a:lnSpc>
                <a:spcPct val="90000"/>
              </a:lnSpc>
              <a:spcBef>
                <a:spcPct val="0"/>
              </a:spcBef>
              <a:spcAft>
                <a:spcPts val="600"/>
              </a:spcAft>
            </a:pPr>
            <a:r>
              <a:rPr lang="en-US" sz="2400" b="1" cap="all" spc="700" dirty="0">
                <a:solidFill>
                  <a:schemeClr val="bg1"/>
                </a:solidFill>
                <a:effectLst>
                  <a:outerShdw blurRad="38100" dist="38100" dir="2700000" algn="tl">
                    <a:srgbClr val="000000">
                      <a:alpha val="43137"/>
                    </a:srgbClr>
                  </a:outerShdw>
                </a:effectLst>
                <a:latin typeface="+mj-lt"/>
                <a:ea typeface="+mj-ea"/>
                <a:cs typeface="+mj-cs"/>
              </a:rPr>
              <a:t>Offered Staff During Our Holistic Pause Events</a:t>
            </a:r>
          </a:p>
        </p:txBody>
      </p:sp>
      <p:pic>
        <p:nvPicPr>
          <p:cNvPr id="4" name="Picture 3">
            <a:extLst>
              <a:ext uri="{FF2B5EF4-FFF2-40B4-BE49-F238E27FC236}">
                <a16:creationId xmlns:a16="http://schemas.microsoft.com/office/drawing/2014/main" id="{CF9DBC0B-5EB2-2044-CF4B-92ABB7C6256C}"/>
              </a:ext>
            </a:extLst>
          </p:cNvPr>
          <p:cNvPicPr>
            <a:picLocks noChangeAspect="1"/>
          </p:cNvPicPr>
          <p:nvPr/>
        </p:nvPicPr>
        <p:blipFill rotWithShape="1">
          <a:blip r:embed="rId2"/>
          <a:srcRect l="3544" b="28941"/>
          <a:stretch/>
        </p:blipFill>
        <p:spPr>
          <a:xfrm>
            <a:off x="7421647" y="1231705"/>
            <a:ext cx="4322298" cy="3725469"/>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8" name="TextBox 7">
            <a:extLst>
              <a:ext uri="{FF2B5EF4-FFF2-40B4-BE49-F238E27FC236}">
                <a16:creationId xmlns:a16="http://schemas.microsoft.com/office/drawing/2014/main" id="{09D3CA02-63A8-B0CD-2EBD-C0E35491B467}"/>
              </a:ext>
            </a:extLst>
          </p:cNvPr>
          <p:cNvSpPr txBox="1"/>
          <p:nvPr/>
        </p:nvSpPr>
        <p:spPr>
          <a:xfrm>
            <a:off x="9125711" y="3083271"/>
            <a:ext cx="2257079" cy="1077218"/>
          </a:xfrm>
          <a:prstGeom prst="rect">
            <a:avLst/>
          </a:prstGeom>
          <a:noFill/>
        </p:spPr>
        <p:txBody>
          <a:bodyPr wrap="square" rtlCol="0">
            <a:spAutoFit/>
          </a:bodyPr>
          <a:lstStyle/>
          <a:p>
            <a:pPr algn="ctr" defTabSz="777240">
              <a:spcAft>
                <a:spcPts val="600"/>
              </a:spcAft>
            </a:pPr>
            <a:r>
              <a:rPr lang="en-US" sz="1600" b="1" kern="1200" dirty="0">
                <a:solidFill>
                  <a:srgbClr val="B50000"/>
                </a:solidFill>
                <a:latin typeface="+mn-lt"/>
                <a:ea typeface="+mn-ea"/>
                <a:cs typeface="+mn-cs"/>
              </a:rPr>
              <a:t>Staff Reported a 4.9 Point Reduction in Their Perceived Stress Level After Their Service </a:t>
            </a:r>
            <a:endParaRPr lang="en-US" sz="1600" b="1" dirty="0">
              <a:solidFill>
                <a:srgbClr val="C00000"/>
              </a:solidFill>
            </a:endParaRPr>
          </a:p>
        </p:txBody>
      </p:sp>
      <p:sp>
        <p:nvSpPr>
          <p:cNvPr id="9" name="TextBox 8">
            <a:extLst>
              <a:ext uri="{FF2B5EF4-FFF2-40B4-BE49-F238E27FC236}">
                <a16:creationId xmlns:a16="http://schemas.microsoft.com/office/drawing/2014/main" id="{40147B7C-E617-71AA-BA72-AFFD270BBF51}"/>
              </a:ext>
            </a:extLst>
          </p:cNvPr>
          <p:cNvSpPr txBox="1"/>
          <p:nvPr/>
        </p:nvSpPr>
        <p:spPr>
          <a:xfrm>
            <a:off x="7421647" y="1228970"/>
            <a:ext cx="2453873" cy="369332"/>
          </a:xfrm>
          <a:prstGeom prst="rect">
            <a:avLst/>
          </a:prstGeom>
          <a:noFill/>
        </p:spPr>
        <p:txBody>
          <a:bodyPr wrap="square" rtlCol="0">
            <a:spAutoFit/>
          </a:bodyPr>
          <a:lstStyle/>
          <a:p>
            <a:r>
              <a:rPr lang="en-US" b="1" dirty="0">
                <a:solidFill>
                  <a:srgbClr val="C00000"/>
                </a:solidFill>
              </a:rPr>
              <a:t>FIRST QUARTER =383</a:t>
            </a:r>
          </a:p>
        </p:txBody>
      </p:sp>
      <p:sp>
        <p:nvSpPr>
          <p:cNvPr id="11" name="TextBox 10">
            <a:extLst>
              <a:ext uri="{FF2B5EF4-FFF2-40B4-BE49-F238E27FC236}">
                <a16:creationId xmlns:a16="http://schemas.microsoft.com/office/drawing/2014/main" id="{52C99FCC-54C0-B2AA-F745-5539512146BA}"/>
              </a:ext>
            </a:extLst>
          </p:cNvPr>
          <p:cNvSpPr txBox="1"/>
          <p:nvPr/>
        </p:nvSpPr>
        <p:spPr>
          <a:xfrm>
            <a:off x="7196329" y="461866"/>
            <a:ext cx="4379976" cy="523220"/>
          </a:xfrm>
          <a:prstGeom prst="rect">
            <a:avLst/>
          </a:prstGeom>
          <a:noFill/>
        </p:spPr>
        <p:txBody>
          <a:bodyPr wrap="square" rtlCol="0">
            <a:spAutoFit/>
          </a:bodyPr>
          <a:lstStyle/>
          <a:p>
            <a:r>
              <a:rPr lang="en-US" sz="2800" b="1" dirty="0">
                <a:solidFill>
                  <a:schemeClr val="accent2">
                    <a:lumMod val="50000"/>
                  </a:schemeClr>
                </a:solidFill>
              </a:rPr>
              <a:t>OFFER IT..THEY WILL COME</a:t>
            </a:r>
          </a:p>
        </p:txBody>
      </p:sp>
      <p:pic>
        <p:nvPicPr>
          <p:cNvPr id="2" name="Picture 1" descr="A screenshot of a document&#10;&#10;Description automatically generated">
            <a:extLst>
              <a:ext uri="{FF2B5EF4-FFF2-40B4-BE49-F238E27FC236}">
                <a16:creationId xmlns:a16="http://schemas.microsoft.com/office/drawing/2014/main" id="{7F89908D-ED98-8767-A142-BF895799C915}"/>
              </a:ext>
            </a:extLst>
          </p:cNvPr>
          <p:cNvPicPr>
            <a:picLocks noChangeAspect="1"/>
          </p:cNvPicPr>
          <p:nvPr/>
        </p:nvPicPr>
        <p:blipFill rotWithShape="1">
          <a:blip r:embed="rId3">
            <a:extLst>
              <a:ext uri="{28A0092B-C50C-407E-A947-70E740481C1C}">
                <a14:useLocalDpi xmlns:a14="http://schemas.microsoft.com/office/drawing/2010/main" val="0"/>
              </a:ext>
            </a:extLst>
          </a:blip>
          <a:srcRect l="3719" t="2024" r="5183" b="9046"/>
          <a:stretch/>
        </p:blipFill>
        <p:spPr>
          <a:xfrm>
            <a:off x="448055" y="841248"/>
            <a:ext cx="6428233" cy="4115926"/>
          </a:xfrm>
          <a:prstGeom prst="rect">
            <a:avLst/>
          </a:prstGeom>
          <a:ln w="228600" cap="sq" cmpd="thickThin">
            <a:solidFill>
              <a:schemeClr val="tx2">
                <a:lumMod val="90000"/>
                <a:lumOff val="10000"/>
              </a:schemeClr>
            </a:solidFill>
            <a:prstDash val="solid"/>
            <a:miter lim="800000"/>
          </a:ln>
          <a:effectLst>
            <a:innerShdw blurRad="76200">
              <a:srgbClr val="000000"/>
            </a:innerShdw>
          </a:effectLst>
        </p:spPr>
      </p:pic>
      <p:sp>
        <p:nvSpPr>
          <p:cNvPr id="13" name="TextBox 12">
            <a:extLst>
              <a:ext uri="{FF2B5EF4-FFF2-40B4-BE49-F238E27FC236}">
                <a16:creationId xmlns:a16="http://schemas.microsoft.com/office/drawing/2014/main" id="{1CE7D80A-287E-EAA1-7247-21EFDB15878C}"/>
              </a:ext>
            </a:extLst>
          </p:cNvPr>
          <p:cNvSpPr txBox="1"/>
          <p:nvPr/>
        </p:nvSpPr>
        <p:spPr>
          <a:xfrm>
            <a:off x="4120896" y="2749296"/>
            <a:ext cx="184731" cy="369332"/>
          </a:xfrm>
          <a:prstGeom prst="rect">
            <a:avLst/>
          </a:prstGeom>
          <a:noFill/>
        </p:spPr>
        <p:txBody>
          <a:bodyPr wrap="none" rtlCol="0">
            <a:spAutoFit/>
          </a:bodyPr>
          <a:lstStyle/>
          <a:p>
            <a:endParaRPr lang="en-US"/>
          </a:p>
        </p:txBody>
      </p:sp>
      <p:sp>
        <p:nvSpPr>
          <p:cNvPr id="14" name="TextBox 13">
            <a:extLst>
              <a:ext uri="{FF2B5EF4-FFF2-40B4-BE49-F238E27FC236}">
                <a16:creationId xmlns:a16="http://schemas.microsoft.com/office/drawing/2014/main" id="{43ED304F-971D-6AC2-9481-0CF6DACAD81B}"/>
              </a:ext>
            </a:extLst>
          </p:cNvPr>
          <p:cNvSpPr txBox="1"/>
          <p:nvPr/>
        </p:nvSpPr>
        <p:spPr>
          <a:xfrm>
            <a:off x="3474720" y="2464839"/>
            <a:ext cx="3154680" cy="923330"/>
          </a:xfrm>
          <a:prstGeom prst="rect">
            <a:avLst/>
          </a:prstGeom>
          <a:noFill/>
        </p:spPr>
        <p:txBody>
          <a:bodyPr wrap="square" rtlCol="0">
            <a:spAutoFit/>
          </a:bodyPr>
          <a:lstStyle/>
          <a:p>
            <a:pPr algn="ctr" defTabSz="777240">
              <a:spcAft>
                <a:spcPts val="600"/>
              </a:spcAft>
            </a:pPr>
            <a:r>
              <a:rPr lang="en-US" sz="1800" b="1" kern="1200">
                <a:solidFill>
                  <a:srgbClr val="B50000"/>
                </a:solidFill>
                <a:latin typeface="+mn-lt"/>
                <a:ea typeface="+mn-ea"/>
                <a:cs typeface="+mn-cs"/>
              </a:rPr>
              <a:t>Staff Reported a 5.6 Point Reduction in Their Perceived Stress Level After Their Service </a:t>
            </a:r>
            <a:endParaRPr lang="en-US" b="1" dirty="0">
              <a:solidFill>
                <a:srgbClr val="C00000"/>
              </a:solidFill>
            </a:endParaRPr>
          </a:p>
        </p:txBody>
      </p:sp>
      <p:sp>
        <p:nvSpPr>
          <p:cNvPr id="3" name="TextBox 2">
            <a:extLst>
              <a:ext uri="{FF2B5EF4-FFF2-40B4-BE49-F238E27FC236}">
                <a16:creationId xmlns:a16="http://schemas.microsoft.com/office/drawing/2014/main" id="{FE48CE83-CD18-19BC-6766-B21E3E469374}"/>
              </a:ext>
            </a:extLst>
          </p:cNvPr>
          <p:cNvSpPr txBox="1"/>
          <p:nvPr/>
        </p:nvSpPr>
        <p:spPr>
          <a:xfrm>
            <a:off x="109728" y="276760"/>
            <a:ext cx="7443216" cy="646331"/>
          </a:xfrm>
          <a:prstGeom prst="rect">
            <a:avLst/>
          </a:prstGeom>
          <a:noFill/>
        </p:spPr>
        <p:txBody>
          <a:bodyPr wrap="square" rtlCol="0">
            <a:spAutoFit/>
          </a:bodyPr>
          <a:lstStyle/>
          <a:p>
            <a:r>
              <a:rPr lang="en-US" b="1" dirty="0">
                <a:solidFill>
                  <a:srgbClr val="C00000"/>
                </a:solidFill>
              </a:rPr>
              <a:t>Number of Services Offered During Holistic Pause Events in 2023 = 1,275</a:t>
            </a:r>
          </a:p>
          <a:p>
            <a:endParaRPr lang="en-US" dirty="0"/>
          </a:p>
        </p:txBody>
      </p:sp>
    </p:spTree>
    <p:extLst>
      <p:ext uri="{BB962C8B-B14F-4D97-AF65-F5344CB8AC3E}">
        <p14:creationId xmlns:p14="http://schemas.microsoft.com/office/powerpoint/2010/main" val="1948155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id="{19B2EB12-332C-4DCC-9746-30DD4690F95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3" name="Group 2062">
            <a:extLst>
              <a:ext uri="{FF2B5EF4-FFF2-40B4-BE49-F238E27FC236}">
                <a16:creationId xmlns:a16="http://schemas.microsoft.com/office/drawing/2014/main" id="{AFD40B55-BABB-4B33-ADD3-0C234043067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590550"/>
            <a:ext cx="5480792" cy="2739376"/>
            <a:chOff x="7807230" y="2012810"/>
            <a:chExt cx="3251252" cy="3459865"/>
          </a:xfrm>
        </p:grpSpPr>
        <p:sp>
          <p:nvSpPr>
            <p:cNvPr id="2064" name="Rectangle 2063">
              <a:extLst>
                <a:ext uri="{FF2B5EF4-FFF2-40B4-BE49-F238E27FC236}">
                  <a16:creationId xmlns:a16="http://schemas.microsoft.com/office/drawing/2014/main" id="{C324E181-0B87-4B75-A5EC-6A4B1BD1B65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5" name="Rectangle 2064">
              <a:extLst>
                <a:ext uri="{FF2B5EF4-FFF2-40B4-BE49-F238E27FC236}">
                  <a16:creationId xmlns:a16="http://schemas.microsoft.com/office/drawing/2014/main" id="{577211FB-84C1-4B06-AF95-F83D0394DC5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52" name="Picture 4" descr="Disparities in African Americans | Int'l Myeloma Fndtn">
            <a:extLst>
              <a:ext uri="{FF2B5EF4-FFF2-40B4-BE49-F238E27FC236}">
                <a16:creationId xmlns:a16="http://schemas.microsoft.com/office/drawing/2014/main" id="{3DAABCA3-01FB-8A01-B445-6ED207C3C09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tretch>
            <a:fillRect/>
          </a:stretch>
        </p:blipFill>
        <p:spPr bwMode="auto">
          <a:xfrm>
            <a:off x="701134" y="776181"/>
            <a:ext cx="5148072" cy="2368113"/>
          </a:xfrm>
          <a:prstGeom prst="rect">
            <a:avLst/>
          </a:prstGeom>
          <a:noFill/>
          <a:extLst>
            <a:ext uri="{909E8E84-426E-40DD-AFC4-6F175D3DCCD1}">
              <a14:hiddenFill xmlns:a14="http://schemas.microsoft.com/office/drawing/2010/main">
                <a:solidFill>
                  <a:srgbClr val="FFFFFF"/>
                </a:solidFill>
              </a14:hiddenFill>
            </a:ext>
          </a:extLst>
        </p:spPr>
      </p:pic>
      <p:grpSp>
        <p:nvGrpSpPr>
          <p:cNvPr id="2067" name="Group 2066">
            <a:extLst>
              <a:ext uri="{FF2B5EF4-FFF2-40B4-BE49-F238E27FC236}">
                <a16:creationId xmlns:a16="http://schemas.microsoft.com/office/drawing/2014/main" id="{E616EDA1-F722-4C6A-AD2F-E487C7EBE6B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3544708"/>
            <a:ext cx="2651760" cy="2739376"/>
            <a:chOff x="7807230" y="2012810"/>
            <a:chExt cx="3251252" cy="3459865"/>
          </a:xfrm>
        </p:grpSpPr>
        <p:sp>
          <p:nvSpPr>
            <p:cNvPr id="2068" name="Rectangle 2067">
              <a:extLst>
                <a:ext uri="{FF2B5EF4-FFF2-40B4-BE49-F238E27FC236}">
                  <a16:creationId xmlns:a16="http://schemas.microsoft.com/office/drawing/2014/main" id="{2B994A57-EDEF-4F7C-9FF3-8A46664686C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9" name="Rectangle 2068">
              <a:extLst>
                <a:ext uri="{FF2B5EF4-FFF2-40B4-BE49-F238E27FC236}">
                  <a16:creationId xmlns:a16="http://schemas.microsoft.com/office/drawing/2014/main" id="{C0D45935-877E-4620-9F00-69FFC601B3D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50" name="Picture 2" descr="Pandemic-era burnout, short-staffing has more nurses eyeing the door,  survey says | Fierce Healthcare">
            <a:extLst>
              <a:ext uri="{FF2B5EF4-FFF2-40B4-BE49-F238E27FC236}">
                <a16:creationId xmlns:a16="http://schemas.microsoft.com/office/drawing/2014/main" id="{0523AFEF-21DD-91A8-BA4B-D32FDD12701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tretch>
            <a:fillRect/>
          </a:stretch>
        </p:blipFill>
        <p:spPr bwMode="auto">
          <a:xfrm>
            <a:off x="699366" y="4139236"/>
            <a:ext cx="2322576" cy="1550319"/>
          </a:xfrm>
          <a:prstGeom prst="rect">
            <a:avLst/>
          </a:prstGeom>
          <a:noFill/>
          <a:extLst>
            <a:ext uri="{909E8E84-426E-40DD-AFC4-6F175D3DCCD1}">
              <a14:hiddenFill xmlns:a14="http://schemas.microsoft.com/office/drawing/2010/main">
                <a:solidFill>
                  <a:srgbClr val="FFFFFF"/>
                </a:solidFill>
              </a14:hiddenFill>
            </a:ext>
          </a:extLst>
        </p:spPr>
      </p:pic>
      <p:grpSp>
        <p:nvGrpSpPr>
          <p:cNvPr id="2071" name="Group 2070">
            <a:extLst>
              <a:ext uri="{FF2B5EF4-FFF2-40B4-BE49-F238E27FC236}">
                <a16:creationId xmlns:a16="http://schemas.microsoft.com/office/drawing/2014/main" id="{718BCC2B-0684-4382-A2D3-C9ADC776876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5270" y="3544708"/>
            <a:ext cx="2651760" cy="2739376"/>
            <a:chOff x="7807230" y="2012810"/>
            <a:chExt cx="3251252" cy="3459865"/>
          </a:xfrm>
        </p:grpSpPr>
        <p:sp>
          <p:nvSpPr>
            <p:cNvPr id="2072" name="Rectangle 2071">
              <a:extLst>
                <a:ext uri="{FF2B5EF4-FFF2-40B4-BE49-F238E27FC236}">
                  <a16:creationId xmlns:a16="http://schemas.microsoft.com/office/drawing/2014/main" id="{F67BE271-7CC8-493E-ACC7-330B8DAEC7D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3" name="Rectangle 2072">
              <a:extLst>
                <a:ext uri="{FF2B5EF4-FFF2-40B4-BE49-F238E27FC236}">
                  <a16:creationId xmlns:a16="http://schemas.microsoft.com/office/drawing/2014/main" id="{B416E226-9BF3-4654-A708-DDC3A062CF6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56" name="Picture 8" descr="Details - Public Health Image Library(PHIL)">
            <a:extLst>
              <a:ext uri="{FF2B5EF4-FFF2-40B4-BE49-F238E27FC236}">
                <a16:creationId xmlns:a16="http://schemas.microsoft.com/office/drawing/2014/main" id="{3CD269DC-ACD9-F259-830E-A4466FD881C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49862" y="4261171"/>
            <a:ext cx="2322576" cy="1306449"/>
          </a:xfrm>
          <a:prstGeom prst="rect">
            <a:avLst/>
          </a:prstGeom>
          <a:noFill/>
          <a:extLst>
            <a:ext uri="{909E8E84-426E-40DD-AFC4-6F175D3DCCD1}">
              <a14:hiddenFill xmlns:a14="http://schemas.microsoft.com/office/drawing/2010/main">
                <a:solidFill>
                  <a:srgbClr val="FFFFFF"/>
                </a:solidFill>
              </a14:hiddenFill>
            </a:ext>
          </a:extLst>
        </p:spPr>
      </p:pic>
      <p:grpSp>
        <p:nvGrpSpPr>
          <p:cNvPr id="2075" name="Group 2074">
            <a:extLst>
              <a:ext uri="{FF2B5EF4-FFF2-40B4-BE49-F238E27FC236}">
                <a16:creationId xmlns:a16="http://schemas.microsoft.com/office/drawing/2014/main" id="{B5D0BDB0-2E17-4D86-BEE1-1A1817E0469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6100" y="583417"/>
            <a:ext cx="5451125" cy="5700667"/>
            <a:chOff x="7807230" y="2012810"/>
            <a:chExt cx="3251252" cy="3459865"/>
          </a:xfrm>
        </p:grpSpPr>
        <p:sp>
          <p:nvSpPr>
            <p:cNvPr id="2076" name="Rectangle 2075">
              <a:extLst>
                <a:ext uri="{FF2B5EF4-FFF2-40B4-BE49-F238E27FC236}">
                  <a16:creationId xmlns:a16="http://schemas.microsoft.com/office/drawing/2014/main" id="{07A4205F-B9AE-4B05-9BDE-05C46ED380B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7" name="Rectangle 2076">
              <a:extLst>
                <a:ext uri="{FF2B5EF4-FFF2-40B4-BE49-F238E27FC236}">
                  <a16:creationId xmlns:a16="http://schemas.microsoft.com/office/drawing/2014/main" id="{7B833BEF-B243-4FC2-967F-3C9C2085AB4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54" name="Picture 6" descr="Health products policy and standards">
            <a:extLst>
              <a:ext uri="{FF2B5EF4-FFF2-40B4-BE49-F238E27FC236}">
                <a16:creationId xmlns:a16="http://schemas.microsoft.com/office/drawing/2014/main" id="{C601245C-2AED-BFE6-FE4A-C50F7F039BC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71342" y="1724736"/>
            <a:ext cx="5120640" cy="34180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90E730-C18E-4E5B-A34E-212E8DFFEA6D}"/>
              </a:ext>
            </a:extLst>
          </p:cNvPr>
          <p:cNvSpPr txBox="1"/>
          <p:nvPr/>
        </p:nvSpPr>
        <p:spPr>
          <a:xfrm>
            <a:off x="6371342" y="1063696"/>
            <a:ext cx="5049514" cy="461665"/>
          </a:xfrm>
          <a:prstGeom prst="rect">
            <a:avLst/>
          </a:prstGeom>
          <a:noFill/>
        </p:spPr>
        <p:txBody>
          <a:bodyPr wrap="square" rtlCol="0">
            <a:spAutoFit/>
          </a:bodyPr>
          <a:lstStyle/>
          <a:p>
            <a:pPr algn="ctr"/>
            <a:r>
              <a:rPr lang="en-US" sz="2400" b="1">
                <a:solidFill>
                  <a:srgbClr val="C00000"/>
                </a:solidFill>
              </a:rPr>
              <a:t>Holistic Services in a Time of COVID</a:t>
            </a:r>
          </a:p>
        </p:txBody>
      </p:sp>
    </p:spTree>
    <p:extLst>
      <p:ext uri="{BB962C8B-B14F-4D97-AF65-F5344CB8AC3E}">
        <p14:creationId xmlns:p14="http://schemas.microsoft.com/office/powerpoint/2010/main" val="1433132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candle">
            <a:extLst>
              <a:ext uri="{FF2B5EF4-FFF2-40B4-BE49-F238E27FC236}">
                <a16:creationId xmlns:a16="http://schemas.microsoft.com/office/drawing/2014/main" id="{ADCA8D03-5948-B377-A014-43485748D5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 t="970" r="5"/>
          <a:stretch/>
        </p:blipFill>
        <p:spPr>
          <a:xfrm>
            <a:off x="127661" y="-147714"/>
            <a:ext cx="4472186" cy="2849515"/>
          </a:xfrm>
          <a:prstGeom prst="rect">
            <a:avLst/>
          </a:prstGeom>
        </p:spPr>
      </p:pic>
      <p:sp>
        <p:nvSpPr>
          <p:cNvPr id="2" name="Title 1">
            <a:extLst>
              <a:ext uri="{FF2B5EF4-FFF2-40B4-BE49-F238E27FC236}">
                <a16:creationId xmlns:a16="http://schemas.microsoft.com/office/drawing/2014/main" id="{E500DD51-A445-5AAD-69E7-8BCBBFE44CAA}"/>
              </a:ext>
            </a:extLst>
          </p:cNvPr>
          <p:cNvSpPr>
            <a:spLocks noGrp="1"/>
          </p:cNvSpPr>
          <p:nvPr>
            <p:ph type="title" idx="4294967295"/>
          </p:nvPr>
        </p:nvSpPr>
        <p:spPr>
          <a:xfrm>
            <a:off x="4718304" y="103188"/>
            <a:ext cx="7473696" cy="811212"/>
          </a:xfrm>
        </p:spPr>
        <p:txBody>
          <a:bodyPr vert="horz" lIns="0" tIns="0" rIns="0" bIns="0" rtlCol="0" anchor="b">
            <a:normAutofit/>
          </a:bodyPr>
          <a:lstStyle/>
          <a:p>
            <a:pPr algn="ctr"/>
            <a:r>
              <a:rPr lang="en-US" sz="4000" b="1" dirty="0">
                <a:solidFill>
                  <a:srgbClr val="002060"/>
                </a:solidFill>
                <a:latin typeface="+mn-lt"/>
              </a:rPr>
              <a:t>Recharge Room </a:t>
            </a:r>
            <a:endParaRPr lang="en-US" sz="4000" b="1" spc="750" dirty="0">
              <a:solidFill>
                <a:srgbClr val="002060"/>
              </a:solidFill>
              <a:latin typeface="+mn-lt"/>
            </a:endParaRPr>
          </a:p>
        </p:txBody>
      </p:sp>
      <p:sp>
        <p:nvSpPr>
          <p:cNvPr id="3" name="TextBox 2">
            <a:extLst>
              <a:ext uri="{FF2B5EF4-FFF2-40B4-BE49-F238E27FC236}">
                <a16:creationId xmlns:a16="http://schemas.microsoft.com/office/drawing/2014/main" id="{1230AA28-B7B8-4A33-9100-026BFD7AD342}"/>
              </a:ext>
            </a:extLst>
          </p:cNvPr>
          <p:cNvSpPr txBox="1"/>
          <p:nvPr/>
        </p:nvSpPr>
        <p:spPr>
          <a:xfrm>
            <a:off x="4855464" y="1261871"/>
            <a:ext cx="6975738" cy="4801314"/>
          </a:xfrm>
          <a:prstGeom prst="rect">
            <a:avLst/>
          </a:prstGeom>
          <a:noFill/>
        </p:spPr>
        <p:txBody>
          <a:bodyPr wrap="square" lIns="91440" tIns="45720" rIns="91440" bIns="45720" rtlCol="0" anchor="t">
            <a:spAutoFit/>
          </a:bodyPr>
          <a:lstStyle/>
          <a:p>
            <a:pPr lvl="0" algn="ctr"/>
            <a:endParaRPr lang="en-US" sz="2400" b="1" baseline="0" dirty="0">
              <a:solidFill>
                <a:schemeClr val="bg1"/>
              </a:solidFill>
              <a:effectLst>
                <a:outerShdw blurRad="38100" dist="38100" dir="2700000" algn="tl">
                  <a:srgbClr val="000000">
                    <a:alpha val="43137"/>
                  </a:srgbClr>
                </a:outerShdw>
              </a:effectLst>
            </a:endParaRPr>
          </a:p>
          <a:p>
            <a:r>
              <a:rPr lang="en-US" sz="2400" b="1" baseline="0" dirty="0">
                <a:solidFill>
                  <a:srgbClr val="002060"/>
                </a:solidFill>
              </a:rPr>
              <a:t>Available for Staff and </a:t>
            </a:r>
            <a:r>
              <a:rPr lang="en-US" sz="2400" b="1" dirty="0">
                <a:solidFill>
                  <a:srgbClr val="002060"/>
                </a:solidFill>
              </a:rPr>
              <a:t>Family </a:t>
            </a:r>
            <a:r>
              <a:rPr lang="en-US" sz="2400" b="1" baseline="0" dirty="0">
                <a:solidFill>
                  <a:srgbClr val="002060"/>
                </a:solidFill>
              </a:rPr>
              <a:t>Caregivers</a:t>
            </a:r>
            <a:r>
              <a:rPr lang="en-US" sz="2400" b="1" dirty="0">
                <a:solidFill>
                  <a:srgbClr val="002060"/>
                </a:solidFill>
              </a:rPr>
              <a:t> </a:t>
            </a:r>
          </a:p>
          <a:p>
            <a:endParaRPr lang="en-US" sz="2400" b="1" dirty="0">
              <a:solidFill>
                <a:srgbClr val="002060"/>
              </a:solidFill>
            </a:endParaRPr>
          </a:p>
          <a:p>
            <a:pPr marL="342900" indent="-342900">
              <a:buFont typeface="Arial" panose="020B0604020202020204" pitchFamily="34" charset="0"/>
              <a:buChar char="•"/>
            </a:pPr>
            <a:r>
              <a:rPr lang="en-US" sz="2400" b="1" dirty="0">
                <a:solidFill>
                  <a:srgbClr val="002060"/>
                </a:solidFill>
              </a:rPr>
              <a:t>Distance Reiki Sessions </a:t>
            </a:r>
            <a:endParaRPr lang="en-US" b="1" dirty="0">
              <a:solidFill>
                <a:srgbClr val="002060"/>
              </a:solidFill>
            </a:endParaRPr>
          </a:p>
          <a:p>
            <a:pPr marL="342900" indent="-342900">
              <a:buFont typeface="Arial" panose="020B0604020202020204" pitchFamily="34" charset="0"/>
              <a:buChar char="•"/>
            </a:pPr>
            <a:r>
              <a:rPr lang="en-US" sz="2400" b="1" dirty="0">
                <a:solidFill>
                  <a:srgbClr val="002060"/>
                </a:solidFill>
              </a:rPr>
              <a:t>(3) Electronic Massage Chairs = Hand Free</a:t>
            </a:r>
          </a:p>
          <a:p>
            <a:pPr marL="800100" lvl="1" indent="-342900">
              <a:buFont typeface="Arial" panose="020B0604020202020204" pitchFamily="34" charset="0"/>
              <a:buChar char="•"/>
            </a:pPr>
            <a:r>
              <a:rPr lang="en-US" sz="2400" b="1" dirty="0">
                <a:solidFill>
                  <a:srgbClr val="002060"/>
                </a:solidFill>
              </a:rPr>
              <a:t>Foot Booties/Head Barriers/Vinyl Covering</a:t>
            </a:r>
          </a:p>
          <a:p>
            <a:pPr marL="342900" indent="-342900">
              <a:buFont typeface="Arial" panose="020B0604020202020204" pitchFamily="34" charset="0"/>
              <a:buChar char="•"/>
            </a:pPr>
            <a:r>
              <a:rPr lang="en-US" sz="2400" b="1" dirty="0">
                <a:solidFill>
                  <a:srgbClr val="002060"/>
                </a:solidFill>
              </a:rPr>
              <a:t>15-minute sessions</a:t>
            </a:r>
          </a:p>
          <a:p>
            <a:pPr marL="342900" indent="-342900">
              <a:buFont typeface="Arial" panose="020B0604020202020204" pitchFamily="34" charset="0"/>
              <a:buChar char="•"/>
            </a:pPr>
            <a:r>
              <a:rPr lang="en-US" sz="2400" b="1" dirty="0">
                <a:solidFill>
                  <a:srgbClr val="002060"/>
                </a:solidFill>
              </a:rPr>
              <a:t>Staff and Family Caregivers used a QR code to sign up for online appointments</a:t>
            </a:r>
          </a:p>
          <a:p>
            <a:pPr lvl="0" algn="ctr"/>
            <a:endParaRPr lang="en-US" sz="2400" b="1" dirty="0">
              <a:solidFill>
                <a:srgbClr val="002060"/>
              </a:solidFill>
            </a:endParaRPr>
          </a:p>
          <a:p>
            <a:pPr lvl="0"/>
            <a:endParaRPr lang="en-US" sz="2400" b="1" dirty="0">
              <a:solidFill>
                <a:srgbClr val="002060"/>
              </a:solidFill>
            </a:endParaRPr>
          </a:p>
          <a:p>
            <a:pPr lvl="0"/>
            <a:endParaRPr lang="en-US" sz="2400" dirty="0"/>
          </a:p>
          <a:p>
            <a:endParaRPr lang="en-US" dirty="0"/>
          </a:p>
        </p:txBody>
      </p:sp>
      <p:pic>
        <p:nvPicPr>
          <p:cNvPr id="8" name="Picture 7" descr="A chair in a room&#10;&#10;Description automatically generated with low confidence">
            <a:extLst>
              <a:ext uri="{FF2B5EF4-FFF2-40B4-BE49-F238E27FC236}">
                <a16:creationId xmlns:a16="http://schemas.microsoft.com/office/drawing/2014/main" id="{2CE4845F-CB06-445E-ABC6-BABC9097C9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13" y="2701802"/>
            <a:ext cx="4472186" cy="3661676"/>
          </a:xfrm>
          <a:prstGeom prst="rect">
            <a:avLst/>
          </a:prstGeom>
        </p:spPr>
      </p:pic>
      <p:pic>
        <p:nvPicPr>
          <p:cNvPr id="4" name="Picture 3">
            <a:extLst>
              <a:ext uri="{FF2B5EF4-FFF2-40B4-BE49-F238E27FC236}">
                <a16:creationId xmlns:a16="http://schemas.microsoft.com/office/drawing/2014/main" id="{F4A5ECBD-3EF4-3C52-1308-521CB1993DDD}"/>
              </a:ext>
            </a:extLst>
          </p:cNvPr>
          <p:cNvPicPr>
            <a:picLocks noChangeAspect="1"/>
          </p:cNvPicPr>
          <p:nvPr/>
        </p:nvPicPr>
        <p:blipFill>
          <a:blip r:embed="rId5"/>
          <a:stretch>
            <a:fillRect/>
          </a:stretch>
        </p:blipFill>
        <p:spPr>
          <a:xfrm>
            <a:off x="235560" y="6479406"/>
            <a:ext cx="1147891" cy="294964"/>
          </a:xfrm>
          <a:prstGeom prst="rect">
            <a:avLst/>
          </a:prstGeom>
        </p:spPr>
      </p:pic>
      <p:pic>
        <p:nvPicPr>
          <p:cNvPr id="5" name="Picture 2" descr="SignUpGenius-square | Maestro Community Manager">
            <a:extLst>
              <a:ext uri="{FF2B5EF4-FFF2-40B4-BE49-F238E27FC236}">
                <a16:creationId xmlns:a16="http://schemas.microsoft.com/office/drawing/2014/main" id="{A1325191-49CC-40EB-A4C5-ABC1638DAFD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319377" y="4747633"/>
            <a:ext cx="1258078" cy="12580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421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oom with a chair and a dresser&#10;&#10;Description automatically generated">
            <a:extLst>
              <a:ext uri="{FF2B5EF4-FFF2-40B4-BE49-F238E27FC236}">
                <a16:creationId xmlns:a16="http://schemas.microsoft.com/office/drawing/2014/main" id="{55DADBFF-E8F2-5D77-DC6C-75705F4F09A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5760" y="229768"/>
            <a:ext cx="3981825" cy="2627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9AB22C58-F627-8CD7-73F4-12856C920FDD}"/>
              </a:ext>
            </a:extLst>
          </p:cNvPr>
          <p:cNvSpPr txBox="1"/>
          <p:nvPr/>
        </p:nvSpPr>
        <p:spPr>
          <a:xfrm>
            <a:off x="4608576" y="229767"/>
            <a:ext cx="2935223" cy="1815882"/>
          </a:xfrm>
          <a:prstGeom prst="rect">
            <a:avLst/>
          </a:prstGeom>
          <a:noFill/>
        </p:spPr>
        <p:txBody>
          <a:bodyPr wrap="square" rtlCol="0">
            <a:spAutoFit/>
          </a:bodyPr>
          <a:lstStyle/>
          <a:p>
            <a:pPr algn="ctr"/>
            <a:r>
              <a:rPr lang="en-US" sz="2800" b="1" dirty="0">
                <a:solidFill>
                  <a:schemeClr val="accent1">
                    <a:lumMod val="75000"/>
                  </a:schemeClr>
                </a:solidFill>
              </a:rPr>
              <a:t>Recharge Room</a:t>
            </a:r>
          </a:p>
          <a:p>
            <a:pPr algn="ctr"/>
            <a:endParaRPr lang="en-US" sz="2800" b="1" dirty="0">
              <a:solidFill>
                <a:schemeClr val="accent1">
                  <a:lumMod val="75000"/>
                </a:schemeClr>
              </a:solidFill>
            </a:endParaRPr>
          </a:p>
          <a:p>
            <a:pPr algn="ctr"/>
            <a:r>
              <a:rPr lang="en-US" sz="2800" b="1" dirty="0">
                <a:solidFill>
                  <a:schemeClr val="accent1">
                    <a:lumMod val="75000"/>
                  </a:schemeClr>
                </a:solidFill>
              </a:rPr>
              <a:t>Electronic Massage Chairs</a:t>
            </a:r>
          </a:p>
        </p:txBody>
      </p:sp>
      <p:pic>
        <p:nvPicPr>
          <p:cNvPr id="7" name="Picture 6" descr="A group of people posing for a photo&#10;&#10;Description automatically generated">
            <a:extLst>
              <a:ext uri="{FF2B5EF4-FFF2-40B4-BE49-F238E27FC236}">
                <a16:creationId xmlns:a16="http://schemas.microsoft.com/office/drawing/2014/main" id="{49EECFE4-32AE-8175-8FFE-0F4B8D65CE6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6548"/>
          <a:stretch/>
        </p:blipFill>
        <p:spPr>
          <a:xfrm>
            <a:off x="7935042" y="229767"/>
            <a:ext cx="3803904" cy="2627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62148679-522A-5B40-1E2F-707F566C4D1A}"/>
              </a:ext>
            </a:extLst>
          </p:cNvPr>
          <p:cNvSpPr txBox="1"/>
          <p:nvPr/>
        </p:nvSpPr>
        <p:spPr>
          <a:xfrm>
            <a:off x="7935042" y="2544792"/>
            <a:ext cx="3120054" cy="369332"/>
          </a:xfrm>
          <a:prstGeom prst="rect">
            <a:avLst/>
          </a:prstGeom>
          <a:noFill/>
        </p:spPr>
        <p:txBody>
          <a:bodyPr wrap="square" rtlCol="0">
            <a:spAutoFit/>
          </a:bodyPr>
          <a:lstStyle/>
          <a:p>
            <a:r>
              <a:rPr lang="en-US" dirty="0">
                <a:solidFill>
                  <a:schemeClr val="accent1">
                    <a:lumMod val="75000"/>
                  </a:schemeClr>
                </a:solidFill>
                <a:latin typeface="Aharoni" panose="02010803020104030203" pitchFamily="2" charset="-79"/>
                <a:cs typeface="Aharoni" panose="02010803020104030203" pitchFamily="2" charset="-79"/>
              </a:rPr>
              <a:t>HOSPITAL LIAISON TEAM</a:t>
            </a:r>
          </a:p>
        </p:txBody>
      </p:sp>
      <p:graphicFrame>
        <p:nvGraphicFramePr>
          <p:cNvPr id="13" name="TextBox 8">
            <a:extLst>
              <a:ext uri="{FF2B5EF4-FFF2-40B4-BE49-F238E27FC236}">
                <a16:creationId xmlns:a16="http://schemas.microsoft.com/office/drawing/2014/main" id="{19AB7091-A4A4-3D3E-3723-10D92E4003F0}"/>
              </a:ext>
            </a:extLst>
          </p:cNvPr>
          <p:cNvGraphicFramePr/>
          <p:nvPr>
            <p:extLst>
              <p:ext uri="{D42A27DB-BD31-4B8C-83A1-F6EECF244321}">
                <p14:modId xmlns:p14="http://schemas.microsoft.com/office/powerpoint/2010/main" val="400838534"/>
              </p:ext>
            </p:extLst>
          </p:nvPr>
        </p:nvGraphicFramePr>
        <p:xfrm>
          <a:off x="365760" y="3035808"/>
          <a:ext cx="11494008" cy="2843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a:extLst>
              <a:ext uri="{FF2B5EF4-FFF2-40B4-BE49-F238E27FC236}">
                <a16:creationId xmlns:a16="http://schemas.microsoft.com/office/drawing/2014/main" id="{A0091A95-64B7-8BFF-D048-CE35FED4E79F}"/>
              </a:ext>
            </a:extLst>
          </p:cNvPr>
          <p:cNvPicPr>
            <a:picLocks noChangeAspect="1"/>
          </p:cNvPicPr>
          <p:nvPr/>
        </p:nvPicPr>
        <p:blipFill>
          <a:blip r:embed="rId9"/>
          <a:stretch>
            <a:fillRect/>
          </a:stretch>
        </p:blipFill>
        <p:spPr>
          <a:xfrm>
            <a:off x="235560" y="6479406"/>
            <a:ext cx="1147891" cy="294964"/>
          </a:xfrm>
          <a:prstGeom prst="rect">
            <a:avLst/>
          </a:prstGeom>
        </p:spPr>
      </p:pic>
    </p:spTree>
    <p:extLst>
      <p:ext uri="{BB962C8B-B14F-4D97-AF65-F5344CB8AC3E}">
        <p14:creationId xmlns:p14="http://schemas.microsoft.com/office/powerpoint/2010/main" val="3750059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A21FCE60-ECDB-49B1-A5CA-E834A33FEE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E3AE8C3-8F65-40F4-BABE-E70F3830147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alpha val="78000"/>
                </a:schemeClr>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2FC4764-B8D5-4F87-95DB-3125B2D1285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9728" y="59346"/>
            <a:ext cx="4156527" cy="4037836"/>
          </a:xfrm>
          <a:prstGeom prst="rect">
            <a:avLst/>
          </a:prstGeom>
          <a:gradFill>
            <a:gsLst>
              <a:gs pos="0">
                <a:schemeClr val="accent5">
                  <a:alpha val="47000"/>
                </a:schemeClr>
              </a:gs>
              <a:gs pos="100000">
                <a:schemeClr val="accent4">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4C1654F-94F5-497E-8ECF-F2A7E84D6A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68311" y="3587283"/>
            <a:ext cx="2501979" cy="4038601"/>
          </a:xfrm>
          <a:prstGeom prst="rect">
            <a:avLst/>
          </a:prstGeom>
          <a:gradFill>
            <a:gsLst>
              <a:gs pos="0">
                <a:schemeClr val="accent5">
                  <a:lumMod val="60000"/>
                  <a:lumOff val="40000"/>
                  <a:alpha val="0"/>
                </a:schemeClr>
              </a:gs>
              <a:gs pos="99000">
                <a:schemeClr val="accent2">
                  <a:alpha val="74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4489" y="1757117"/>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58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15A0F16B-BB64-40D1-E046-C59E11D06A86}"/>
              </a:ext>
            </a:extLst>
          </p:cNvPr>
          <p:cNvSpPr>
            <a:spLocks noGrp="1"/>
          </p:cNvSpPr>
          <p:nvPr>
            <p:ph type="title" idx="4294967295"/>
          </p:nvPr>
        </p:nvSpPr>
        <p:spPr>
          <a:xfrm>
            <a:off x="164592" y="329185"/>
            <a:ext cx="3648281" cy="2505456"/>
          </a:xfrm>
        </p:spPr>
        <p:txBody>
          <a:bodyPr vert="horz" lIns="0" tIns="0" rIns="0" bIns="0" rtlCol="0" anchor="b">
            <a:normAutofit/>
          </a:bodyPr>
          <a:lstStyle/>
          <a:p>
            <a:pPr algn="ctr">
              <a:lnSpc>
                <a:spcPct val="90000"/>
              </a:lnSpc>
            </a:pPr>
            <a:r>
              <a:rPr lang="en-US" sz="3000" dirty="0">
                <a:solidFill>
                  <a:schemeClr val="bg1"/>
                </a:solidFill>
                <a:effectLst>
                  <a:outerShdw blurRad="38100" dist="38100" dir="2700000" algn="tl">
                    <a:srgbClr val="000000">
                      <a:alpha val="43137"/>
                    </a:srgbClr>
                  </a:outerShdw>
                </a:effectLst>
              </a:rPr>
              <a:t>Grant Research Published by</a:t>
            </a:r>
            <a:br>
              <a:rPr lang="en-US" sz="3000" dirty="0">
                <a:solidFill>
                  <a:schemeClr val="bg1"/>
                </a:solidFill>
                <a:effectLst>
                  <a:outerShdw blurRad="38100" dist="38100" dir="2700000" algn="tl">
                    <a:srgbClr val="000000">
                      <a:alpha val="43137"/>
                    </a:srgbClr>
                  </a:outerShdw>
                </a:effectLst>
              </a:rPr>
            </a:br>
            <a:r>
              <a:rPr lang="en-US" sz="3000" dirty="0">
                <a:solidFill>
                  <a:schemeClr val="bg1"/>
                </a:solidFill>
                <a:effectLst>
                  <a:outerShdw blurRad="38100" dist="38100" dir="2700000" algn="tl">
                    <a:srgbClr val="000000">
                      <a:alpha val="43137"/>
                    </a:srgbClr>
                  </a:outerShdw>
                </a:effectLst>
              </a:rPr>
              <a:t>the Beryl Institute in March 2023</a:t>
            </a:r>
          </a:p>
        </p:txBody>
      </p:sp>
      <p:pic>
        <p:nvPicPr>
          <p:cNvPr id="8" name="Picture Placeholder 7" descr="Graphical user interface, text, application, chat or text message&#10;&#10;Description automatically generated">
            <a:extLst>
              <a:ext uri="{FF2B5EF4-FFF2-40B4-BE49-F238E27FC236}">
                <a16:creationId xmlns:a16="http://schemas.microsoft.com/office/drawing/2014/main" id="{373A734C-D9D8-837C-A483-93F8328CACBE}"/>
              </a:ext>
            </a:extLst>
          </p:cNvPr>
          <p:cNvPicPr>
            <a:picLocks noGrp="1" noChangeAspect="1"/>
          </p:cNvPicPr>
          <p:nvPr>
            <p:ph sz="quarter" idx="4294967295"/>
          </p:nvPr>
        </p:nvPicPr>
        <p:blipFill rotWithShape="1">
          <a:blip r:embed="rId2"/>
          <a:stretch/>
        </p:blipFill>
        <p:spPr>
          <a:xfrm>
            <a:off x="880967" y="3142644"/>
            <a:ext cx="2201358" cy="3349655"/>
          </a:xfrm>
          <a:prstGeom prst="rect">
            <a:avLst/>
          </a:prstGeom>
        </p:spPr>
      </p:pic>
      <p:sp>
        <p:nvSpPr>
          <p:cNvPr id="5" name="Slide Number Placeholder 4" hidden="1">
            <a:extLst>
              <a:ext uri="{FF2B5EF4-FFF2-40B4-BE49-F238E27FC236}">
                <a16:creationId xmlns:a16="http://schemas.microsoft.com/office/drawing/2014/main" id="{0B56B9D8-459C-56F5-CD6D-381F1461FCBB}"/>
              </a:ext>
            </a:extLst>
          </p:cNvPr>
          <p:cNvSpPr>
            <a:spLocks noGrp="1"/>
          </p:cNvSpPr>
          <p:nvPr>
            <p:ph type="sldNum" sz="quarter" idx="12"/>
          </p:nvPr>
        </p:nvSpPr>
        <p:spPr/>
        <p:txBody>
          <a:bodyPr anchor="b">
            <a:normAutofit/>
          </a:bodyPr>
          <a:lstStyle/>
          <a:p>
            <a:pPr>
              <a:spcAft>
                <a:spcPts val="600"/>
              </a:spcAft>
            </a:pPr>
            <a:fld id="{5E8BC936-0928-C346-B13E-04BD58031644}" type="slidenum">
              <a:rPr lang="en-US" smtClean="0"/>
              <a:pPr>
                <a:spcAft>
                  <a:spcPts val="600"/>
                </a:spcAft>
              </a:pPr>
              <a:t>34</a:t>
            </a:fld>
            <a:endParaRPr lang="en-US"/>
          </a:p>
        </p:txBody>
      </p:sp>
      <p:pic>
        <p:nvPicPr>
          <p:cNvPr id="4" name="Picture 4" descr="Give to Cohen Children's Medical Center - Northwell Health Foundation">
            <a:extLst>
              <a:ext uri="{FF2B5EF4-FFF2-40B4-BE49-F238E27FC236}">
                <a16:creationId xmlns:a16="http://schemas.microsoft.com/office/drawing/2014/main" id="{7F204056-BA4C-ADAB-C56F-C168D2996AF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794519" y="6460840"/>
            <a:ext cx="1106380" cy="2844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extBox 2">
            <a:extLst>
              <a:ext uri="{FF2B5EF4-FFF2-40B4-BE49-F238E27FC236}">
                <a16:creationId xmlns:a16="http://schemas.microsoft.com/office/drawing/2014/main" id="{7C17DD1A-8FF0-8F3B-FA6D-7D7A50F782F9}"/>
              </a:ext>
            </a:extLst>
          </p:cNvPr>
          <p:cNvGraphicFramePr/>
          <p:nvPr>
            <p:extLst>
              <p:ext uri="{D42A27DB-BD31-4B8C-83A1-F6EECF244321}">
                <p14:modId xmlns:p14="http://schemas.microsoft.com/office/powerpoint/2010/main" val="3980968509"/>
              </p:ext>
            </p:extLst>
          </p:nvPr>
        </p:nvGraphicFramePr>
        <p:xfrm>
          <a:off x="4478694" y="420624"/>
          <a:ext cx="7033601" cy="59737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26568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12294">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Rectangle 12296">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299" name="Rectangle 12298">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1" name="Rectangle 12300">
            <a:extLst>
              <a:ext uri="{FF2B5EF4-FFF2-40B4-BE49-F238E27FC236}">
                <a16:creationId xmlns:a16="http://schemas.microsoft.com/office/drawing/2014/main" id="{4E3AE8C3-8F65-40F4-BABE-E70F3830147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alpha val="78000"/>
                </a:schemeClr>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3" name="Rectangle 12302">
            <a:extLst>
              <a:ext uri="{FF2B5EF4-FFF2-40B4-BE49-F238E27FC236}">
                <a16:creationId xmlns:a16="http://schemas.microsoft.com/office/drawing/2014/main" id="{E2FC4764-B8D5-4F87-95DB-3125B2D1285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9728" y="59346"/>
            <a:ext cx="4156527" cy="4037836"/>
          </a:xfrm>
          <a:prstGeom prst="rect">
            <a:avLst/>
          </a:prstGeom>
          <a:gradFill>
            <a:gsLst>
              <a:gs pos="0">
                <a:schemeClr val="accent5">
                  <a:alpha val="47000"/>
                </a:schemeClr>
              </a:gs>
              <a:gs pos="100000">
                <a:schemeClr val="accent4">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5" name="Rectangle 12304">
            <a:extLst>
              <a:ext uri="{FF2B5EF4-FFF2-40B4-BE49-F238E27FC236}">
                <a16:creationId xmlns:a16="http://schemas.microsoft.com/office/drawing/2014/main" id="{B4C1654F-94F5-497E-8ECF-F2A7E84D6A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68313" y="3587284"/>
            <a:ext cx="2501977" cy="4038601"/>
          </a:xfrm>
          <a:prstGeom prst="rect">
            <a:avLst/>
          </a:prstGeom>
          <a:gradFill>
            <a:gsLst>
              <a:gs pos="0">
                <a:schemeClr val="accent5">
                  <a:lumMod val="60000"/>
                  <a:lumOff val="40000"/>
                  <a:alpha val="0"/>
                </a:schemeClr>
              </a:gs>
              <a:gs pos="99000">
                <a:schemeClr val="accent2">
                  <a:alpha val="7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7" name="Freeform: Shape 12306">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5254" y="969296"/>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58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id="{4BE608BF-7020-8BCA-A430-6282577CA486}"/>
              </a:ext>
            </a:extLst>
          </p:cNvPr>
          <p:cNvSpPr txBox="1"/>
          <p:nvPr/>
        </p:nvSpPr>
        <p:spPr>
          <a:xfrm>
            <a:off x="409518" y="586855"/>
            <a:ext cx="3258570" cy="4080639"/>
          </a:xfrm>
          <a:prstGeom prst="rect">
            <a:avLst/>
          </a:prstGeom>
        </p:spPr>
        <p:txBody>
          <a:bodyPr vert="horz" lIns="0" tIns="0" rIns="0" bIns="0" rtlCol="0" anchor="b">
            <a:normAutofit/>
          </a:bodyPr>
          <a:lstStyle/>
          <a:p>
            <a:pPr algn="ctr">
              <a:spcBef>
                <a:spcPct val="0"/>
              </a:spcBef>
              <a:spcAft>
                <a:spcPts val="600"/>
              </a:spcAft>
            </a:pPr>
            <a:r>
              <a:rPr lang="en-US" sz="4000" b="1" cap="all" spc="700" dirty="0">
                <a:solidFill>
                  <a:schemeClr val="bg1"/>
                </a:solidFill>
                <a:effectLst>
                  <a:outerShdw blurRad="38100" dist="38100" dir="2700000" algn="tl">
                    <a:srgbClr val="000000">
                      <a:alpha val="43137"/>
                    </a:srgbClr>
                  </a:outerShdw>
                </a:effectLst>
                <a:latin typeface="+mj-lt"/>
                <a:ea typeface="+mj-ea"/>
                <a:cs typeface="+mj-cs"/>
              </a:rPr>
              <a:t>Funding</a:t>
            </a:r>
          </a:p>
          <a:p>
            <a:pPr algn="ctr">
              <a:spcBef>
                <a:spcPct val="0"/>
              </a:spcBef>
              <a:spcAft>
                <a:spcPts val="600"/>
              </a:spcAft>
            </a:pPr>
            <a:r>
              <a:rPr lang="en-US" sz="4000" b="1" cap="all" spc="700" dirty="0">
                <a:solidFill>
                  <a:schemeClr val="bg1"/>
                </a:solidFill>
                <a:effectLst>
                  <a:outerShdw blurRad="38100" dist="38100" dir="2700000" algn="tl">
                    <a:srgbClr val="000000">
                      <a:alpha val="43137"/>
                    </a:srgbClr>
                  </a:outerShdw>
                </a:effectLst>
                <a:latin typeface="+mj-lt"/>
                <a:ea typeface="+mj-ea"/>
                <a:cs typeface="+mj-cs"/>
              </a:rPr>
              <a:t>The </a:t>
            </a:r>
          </a:p>
          <a:p>
            <a:pPr algn="ctr">
              <a:spcBef>
                <a:spcPct val="0"/>
              </a:spcBef>
              <a:spcAft>
                <a:spcPts val="600"/>
              </a:spcAft>
            </a:pPr>
            <a:r>
              <a:rPr lang="en-US" sz="4000" b="1" cap="all" spc="700" dirty="0">
                <a:solidFill>
                  <a:schemeClr val="bg1"/>
                </a:solidFill>
                <a:effectLst>
                  <a:outerShdw blurRad="38100" dist="38100" dir="2700000" algn="tl">
                    <a:srgbClr val="000000">
                      <a:alpha val="43137"/>
                    </a:srgbClr>
                  </a:outerShdw>
                </a:effectLst>
                <a:latin typeface="+mj-lt"/>
                <a:ea typeface="+mj-ea"/>
                <a:cs typeface="+mj-cs"/>
              </a:rPr>
              <a:t>Vision</a:t>
            </a:r>
          </a:p>
        </p:txBody>
      </p:sp>
      <p:sp>
        <p:nvSpPr>
          <p:cNvPr id="4" name="Text Placeholder 3">
            <a:extLst>
              <a:ext uri="{FF2B5EF4-FFF2-40B4-BE49-F238E27FC236}">
                <a16:creationId xmlns:a16="http://schemas.microsoft.com/office/drawing/2014/main" id="{EA95E1F3-372B-CC83-1C74-4B5DE8A2CCC0}"/>
              </a:ext>
            </a:extLst>
          </p:cNvPr>
          <p:cNvSpPr>
            <a:spLocks noGrp="1"/>
          </p:cNvSpPr>
          <p:nvPr>
            <p:ph type="body" sz="quarter" idx="16"/>
          </p:nvPr>
        </p:nvSpPr>
        <p:spPr>
          <a:xfrm>
            <a:off x="4169664" y="833535"/>
            <a:ext cx="3749039" cy="5361991"/>
          </a:xfrm>
          <a:noFill/>
        </p:spPr>
        <p:txBody>
          <a:bodyPr vert="horz" lIns="0" tIns="0" rIns="0" bIns="0" rtlCol="0" anchor="ctr">
            <a:normAutofit/>
          </a:bodyPr>
          <a:lstStyle/>
          <a:p>
            <a:pPr marL="342900" indent="-228600">
              <a:lnSpc>
                <a:spcPct val="110000"/>
              </a:lnSpc>
              <a:spcAft>
                <a:spcPts val="600"/>
              </a:spcAft>
            </a:pPr>
            <a:r>
              <a:rPr lang="en-US" sz="1600" b="1" dirty="0">
                <a:solidFill>
                  <a:srgbClr val="002060"/>
                </a:solidFill>
              </a:rPr>
              <a:t>Administration's role in providing funds and other support is INVALUABLE</a:t>
            </a:r>
          </a:p>
          <a:p>
            <a:pPr marL="342900" indent="-228600">
              <a:lnSpc>
                <a:spcPct val="110000"/>
              </a:lnSpc>
              <a:spcAft>
                <a:spcPts val="600"/>
              </a:spcAft>
            </a:pPr>
            <a:r>
              <a:rPr lang="en-US" sz="1600" b="1" dirty="0">
                <a:solidFill>
                  <a:srgbClr val="002060"/>
                </a:solidFill>
              </a:rPr>
              <a:t>Donations and other creative means of underwriting our services</a:t>
            </a:r>
          </a:p>
          <a:p>
            <a:pPr marL="800100" lvl="1" indent="-228600">
              <a:lnSpc>
                <a:spcPct val="110000"/>
              </a:lnSpc>
              <a:spcAft>
                <a:spcPts val="600"/>
              </a:spcAft>
              <a:buFont typeface="Arial" panose="020B0604020202020204" pitchFamily="34" charset="0"/>
              <a:buChar char="•"/>
            </a:pPr>
            <a:r>
              <a:rPr lang="en-US" sz="1600" b="1" dirty="0">
                <a:solidFill>
                  <a:srgbClr val="002060"/>
                </a:solidFill>
              </a:rPr>
              <a:t>Generous donation from local citizen for purchase of commercial electronic massage chair</a:t>
            </a:r>
          </a:p>
          <a:p>
            <a:pPr marL="800100" lvl="1" indent="-228600">
              <a:lnSpc>
                <a:spcPct val="110000"/>
              </a:lnSpc>
              <a:spcAft>
                <a:spcPts val="600"/>
              </a:spcAft>
              <a:buFont typeface="Arial" panose="020B0604020202020204" pitchFamily="34" charset="0"/>
              <a:buChar char="•"/>
            </a:pPr>
            <a:r>
              <a:rPr lang="en-US" sz="1600" b="1" dirty="0">
                <a:solidFill>
                  <a:srgbClr val="002060"/>
                </a:solidFill>
              </a:rPr>
              <a:t>Partnership with community organizations</a:t>
            </a:r>
          </a:p>
          <a:p>
            <a:pPr marL="800100" lvl="1" indent="-228600">
              <a:lnSpc>
                <a:spcPct val="110000"/>
              </a:lnSpc>
              <a:spcAft>
                <a:spcPts val="600"/>
              </a:spcAft>
              <a:buFont typeface="Arial" panose="020B0604020202020204" pitchFamily="34" charset="0"/>
              <a:buChar char="•"/>
            </a:pPr>
            <a:r>
              <a:rPr lang="en-US" sz="1600" b="1" dirty="0">
                <a:solidFill>
                  <a:srgbClr val="002060"/>
                </a:solidFill>
              </a:rPr>
              <a:t>Participate in Cash Prize Northwell Health competitions </a:t>
            </a:r>
          </a:p>
          <a:p>
            <a:pPr marL="800100" lvl="1" indent="-228600">
              <a:lnSpc>
                <a:spcPct val="110000"/>
              </a:lnSpc>
              <a:spcAft>
                <a:spcPts val="600"/>
              </a:spcAft>
              <a:buFont typeface="Arial" panose="020B0604020202020204" pitchFamily="34" charset="0"/>
              <a:buChar char="•"/>
            </a:pPr>
            <a:r>
              <a:rPr lang="en-US" sz="1600" b="1" dirty="0">
                <a:solidFill>
                  <a:srgbClr val="002060"/>
                </a:solidFill>
              </a:rPr>
              <a:t>Training and speaking engagements for various professional organizations throughout NY State </a:t>
            </a:r>
          </a:p>
        </p:txBody>
      </p:sp>
      <p:pic>
        <p:nvPicPr>
          <p:cNvPr id="12290" name="Picture 2" descr="2022 Museum Grants and Funding Opportunities · Gallery Systems">
            <a:extLst>
              <a:ext uri="{FF2B5EF4-FFF2-40B4-BE49-F238E27FC236}">
                <a16:creationId xmlns:a16="http://schemas.microsoft.com/office/drawing/2014/main" id="{E985EF04-5FA0-6302-81D0-365C05CE7C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187" r="33864"/>
          <a:stretch/>
        </p:blipFill>
        <p:spPr bwMode="auto">
          <a:xfrm>
            <a:off x="8109502" y="10"/>
            <a:ext cx="4082498"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488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ooking Forward - Kari Patterson">
            <a:extLst>
              <a:ext uri="{FF2B5EF4-FFF2-40B4-BE49-F238E27FC236}">
                <a16:creationId xmlns:a16="http://schemas.microsoft.com/office/drawing/2014/main" id="{2D323519-A417-6EF6-66C6-609772E345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 y="10"/>
            <a:ext cx="12191999" cy="6857990"/>
          </a:xfrm>
          <a:prstGeom prst="rect">
            <a:avLst/>
          </a:prstGeom>
          <a:solidFill>
            <a:srgbClr val="FFFFFF"/>
          </a:solidFill>
        </p:spPr>
      </p:pic>
      <p:sp>
        <p:nvSpPr>
          <p:cNvPr id="3079" name="Text Placeholder 2">
            <a:extLst>
              <a:ext uri="{FF2B5EF4-FFF2-40B4-BE49-F238E27FC236}">
                <a16:creationId xmlns:a16="http://schemas.microsoft.com/office/drawing/2014/main" id="{CD4C5E6B-6D16-4359-351D-49D5A8DCEA7E}"/>
              </a:ext>
            </a:extLst>
          </p:cNvPr>
          <p:cNvSpPr>
            <a:spLocks noGrp="1"/>
          </p:cNvSpPr>
          <p:nvPr>
            <p:ph type="body" sz="quarter" idx="16"/>
          </p:nvPr>
        </p:nvSpPr>
        <p:spPr>
          <a:xfrm>
            <a:off x="2" y="0"/>
            <a:ext cx="4032249" cy="6858000"/>
          </a:xfrm>
        </p:spPr>
        <p:txBody>
          <a:bodyPr/>
          <a:lstStyle/>
          <a:p>
            <a:pPr>
              <a:buNone/>
            </a:pPr>
            <a:endParaRPr lang="en-US" b="1">
              <a:solidFill>
                <a:srgbClr val="00FF00"/>
              </a:solidFill>
              <a:effectLst>
                <a:outerShdw blurRad="38100" dist="38100" dir="2700000" algn="tl">
                  <a:srgbClr val="000000">
                    <a:alpha val="43137"/>
                  </a:srgbClr>
                </a:outerShdw>
              </a:effectLst>
            </a:endParaRPr>
          </a:p>
          <a:p>
            <a:pPr>
              <a:buNone/>
            </a:pPr>
            <a:endParaRPr lang="en-US" b="1">
              <a:solidFill>
                <a:srgbClr val="00FF00"/>
              </a:solidFill>
              <a:effectLst>
                <a:outerShdw blurRad="38100" dist="38100" dir="2700000" algn="tl">
                  <a:srgbClr val="000000">
                    <a:alpha val="43137"/>
                  </a:srgbClr>
                </a:outerShdw>
              </a:effectLst>
            </a:endParaRPr>
          </a:p>
          <a:p>
            <a:pPr>
              <a:buNone/>
            </a:pPr>
            <a:endParaRPr lang="en-US" b="1">
              <a:solidFill>
                <a:srgbClr val="00FF00"/>
              </a:solidFill>
              <a:effectLst>
                <a:outerShdw blurRad="38100" dist="38100" dir="2700000" algn="tl">
                  <a:srgbClr val="000000">
                    <a:alpha val="43137"/>
                  </a:srgbClr>
                </a:outerShdw>
              </a:effectLst>
            </a:endParaRPr>
          </a:p>
          <a:p>
            <a:pPr>
              <a:buNone/>
            </a:pPr>
            <a:endParaRPr lang="en-US" b="1">
              <a:solidFill>
                <a:srgbClr val="00FF00"/>
              </a:solidFill>
              <a:effectLst>
                <a:outerShdw blurRad="38100" dist="38100" dir="2700000" algn="tl">
                  <a:srgbClr val="000000">
                    <a:alpha val="43137"/>
                  </a:srgbClr>
                </a:outerShdw>
              </a:effectLst>
            </a:endParaRPr>
          </a:p>
          <a:p>
            <a:pPr algn="ctr">
              <a:buNone/>
            </a:pPr>
            <a:r>
              <a:rPr lang="en-US" b="1">
                <a:solidFill>
                  <a:srgbClr val="00FF00"/>
                </a:solidFill>
                <a:effectLst>
                  <a:outerShdw blurRad="38100" dist="38100" dir="2700000" algn="tl">
                    <a:srgbClr val="000000">
                      <a:alpha val="43137"/>
                    </a:srgbClr>
                  </a:outerShdw>
                </a:effectLst>
              </a:rPr>
              <a:t>LOOKING FORWARD TO WHAT’S NEXT…</a:t>
            </a:r>
          </a:p>
          <a:p>
            <a:pPr algn="ctr">
              <a:buNone/>
            </a:pPr>
            <a:endParaRPr lang="en-US" b="1">
              <a:solidFill>
                <a:srgbClr val="00FF00"/>
              </a:solidFill>
              <a:effectLst>
                <a:outerShdw blurRad="38100" dist="38100" dir="2700000" algn="tl">
                  <a:srgbClr val="000000">
                    <a:alpha val="43137"/>
                  </a:srgbClr>
                </a:outerShdw>
              </a:effectLst>
            </a:endParaRPr>
          </a:p>
          <a:p>
            <a:pPr algn="ctr">
              <a:buNone/>
            </a:pPr>
            <a:r>
              <a:rPr lang="en-US" b="1">
                <a:solidFill>
                  <a:srgbClr val="00FF00"/>
                </a:solidFill>
                <a:effectLst>
                  <a:outerShdw blurRad="38100" dist="38100" dir="2700000" algn="tl">
                    <a:srgbClr val="000000">
                      <a:alpha val="43137"/>
                    </a:srgbClr>
                  </a:outerShdw>
                </a:effectLst>
              </a:rPr>
              <a:t>HOW ELSE CAN WE BE OF SERVICE?</a:t>
            </a:r>
          </a:p>
        </p:txBody>
      </p:sp>
      <p:sp>
        <p:nvSpPr>
          <p:cNvPr id="4" name="Slide Number Placeholder 3" hidden="1">
            <a:extLst>
              <a:ext uri="{FF2B5EF4-FFF2-40B4-BE49-F238E27FC236}">
                <a16:creationId xmlns:a16="http://schemas.microsoft.com/office/drawing/2014/main" id="{8C920C13-5F67-BC6D-50C7-BA4BC20C9DFC}"/>
              </a:ext>
            </a:extLst>
          </p:cNvPr>
          <p:cNvSpPr>
            <a:spLocks noGrp="1"/>
          </p:cNvSpPr>
          <p:nvPr>
            <p:ph type="sldNum" sz="quarter" idx="4294967295"/>
          </p:nvPr>
        </p:nvSpPr>
        <p:spPr>
          <a:xfrm>
            <a:off x="0" y="5943600"/>
            <a:ext cx="968375" cy="652463"/>
          </a:xfrm>
        </p:spPr>
        <p:txBody>
          <a:bodyPr/>
          <a:lstStyle/>
          <a:p>
            <a:pPr>
              <a:spcAft>
                <a:spcPts val="600"/>
              </a:spcAft>
            </a:pPr>
            <a:fld id="{18D65601-5AE2-46FC-B138-694DDD2B510D}" type="slidenum">
              <a:rPr lang="en-US" smtClean="0"/>
              <a:pPr>
                <a:spcAft>
                  <a:spcPts val="600"/>
                </a:spcAft>
              </a:pPr>
              <a:t>36</a:t>
            </a:fld>
            <a:endParaRPr lang="en-US"/>
          </a:p>
        </p:txBody>
      </p:sp>
    </p:spTree>
    <p:extLst>
      <p:ext uri="{BB962C8B-B14F-4D97-AF65-F5344CB8AC3E}">
        <p14:creationId xmlns:p14="http://schemas.microsoft.com/office/powerpoint/2010/main" val="596558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132FCB-B5B4-417C-9E11-9813E11046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F7614F1-58A8-4F51-BE9E-460C2D12B5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88577" y="1839884"/>
            <a:ext cx="8203421" cy="5017687"/>
          </a:xfrm>
          <a:prstGeom prst="rect">
            <a:avLst/>
          </a:prstGeom>
          <a:gradFill>
            <a:gsLst>
              <a:gs pos="0">
                <a:schemeClr val="accent5">
                  <a:alpha val="92000"/>
                </a:schemeClr>
              </a:gs>
              <a:gs pos="100000">
                <a:schemeClr val="accent2"/>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A949972-ABE9-4305-8999-ABC76BCAA0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0">
                <a:schemeClr val="accent5">
                  <a:alpha val="3000"/>
                </a:schemeClr>
              </a:gs>
              <a:gs pos="100000">
                <a:schemeClr val="accent6">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C777D04D-3506-406F-7ECF-CFC5445AF565}"/>
              </a:ext>
            </a:extLst>
          </p:cNvPr>
          <p:cNvPicPr>
            <a:picLocks noGrp="1" noChangeAspect="1"/>
          </p:cNvPicPr>
          <p:nvPr>
            <p:ph type="pic" sz="quarter" idx="4294967295"/>
          </p:nvPr>
        </p:nvPicPr>
        <p:blipFill rotWithShape="1">
          <a:blip r:embed="rId2"/>
          <a:srcRect r="1808"/>
          <a:stretch/>
        </p:blipFill>
        <p:spPr>
          <a:xfrm>
            <a:off x="457200" y="457200"/>
            <a:ext cx="11277600" cy="5943600"/>
          </a:xfrm>
          <a:prstGeom prst="rect">
            <a:avLst/>
          </a:prstGeom>
        </p:spPr>
      </p:pic>
      <p:sp>
        <p:nvSpPr>
          <p:cNvPr id="6" name="TextBox 5">
            <a:extLst>
              <a:ext uri="{FF2B5EF4-FFF2-40B4-BE49-F238E27FC236}">
                <a16:creationId xmlns:a16="http://schemas.microsoft.com/office/drawing/2014/main" id="{318BEC60-207E-ED1C-805A-1B012421C5AB}"/>
              </a:ext>
            </a:extLst>
          </p:cNvPr>
          <p:cNvSpPr txBox="1"/>
          <p:nvPr/>
        </p:nvSpPr>
        <p:spPr>
          <a:xfrm>
            <a:off x="5047488" y="3794761"/>
            <a:ext cx="6620255" cy="707886"/>
          </a:xfrm>
          <a:prstGeom prst="rect">
            <a:avLst/>
          </a:prstGeom>
          <a:noFill/>
        </p:spPr>
        <p:txBody>
          <a:bodyPr wrap="square" rtlCol="0">
            <a:spAutoFit/>
          </a:bodyPr>
          <a:lstStyle/>
          <a:p>
            <a:pPr algn="ctr"/>
            <a:r>
              <a:rPr lang="en-US" sz="2000" b="1" dirty="0">
                <a:solidFill>
                  <a:schemeClr val="accent6">
                    <a:lumMod val="75000"/>
                  </a:schemeClr>
                </a:solidFill>
              </a:rPr>
              <a:t>Hope to Create a Dedicated Family Caregiver Page </a:t>
            </a:r>
          </a:p>
          <a:p>
            <a:pPr algn="ctr"/>
            <a:r>
              <a:rPr lang="en-US" sz="2000" b="1" dirty="0">
                <a:solidFill>
                  <a:schemeClr val="accent6">
                    <a:lumMod val="75000"/>
                  </a:schemeClr>
                </a:solidFill>
              </a:rPr>
              <a:t>on the CCMC Website</a:t>
            </a:r>
          </a:p>
        </p:txBody>
      </p:sp>
      <p:pic>
        <p:nvPicPr>
          <p:cNvPr id="7" name="Picture 4" descr="Give to Cohen Children's Medical Center - Northwell Health Foundation">
            <a:extLst>
              <a:ext uri="{FF2B5EF4-FFF2-40B4-BE49-F238E27FC236}">
                <a16:creationId xmlns:a16="http://schemas.microsoft.com/office/drawing/2014/main" id="{064D64F6-961B-4541-D1DC-A3533A8B3B6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9729" y="5518730"/>
            <a:ext cx="1515253" cy="62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333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040BF4A1-714C-419E-A19F-578DE93BE0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F91A9BD-D57F-4941-931F-40597AB370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54DB264-9467-4730-B9E9-C9A97DD669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90128" y="3609527"/>
            <a:ext cx="2458347"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B097F88-2120-47B4-B891-5B28F66BBD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4227" y="1757079"/>
            <a:ext cx="3900088" cy="4178958"/>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BF9338F5-05AB-4DC5-BD1C-1A9F26C38A7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0099" y="411154"/>
            <a:ext cx="4395601"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318A6A3-14C8-CE4E-4886-5B978C68B23A}"/>
              </a:ext>
            </a:extLst>
          </p:cNvPr>
          <p:cNvSpPr>
            <a:spLocks noGrp="1"/>
          </p:cNvSpPr>
          <p:nvPr>
            <p:ph type="title" idx="4294967295"/>
          </p:nvPr>
        </p:nvSpPr>
        <p:spPr>
          <a:xfrm>
            <a:off x="457200" y="868280"/>
            <a:ext cx="3390645" cy="3363597"/>
          </a:xfrm>
        </p:spPr>
        <p:txBody>
          <a:bodyPr vert="horz" lIns="0" tIns="0" rIns="0" bIns="0" rtlCol="0" anchor="b">
            <a:normAutofit/>
          </a:bodyPr>
          <a:lstStyle/>
          <a:p>
            <a:pPr algn="ctr"/>
            <a:r>
              <a:rPr lang="en-US" sz="3200" dirty="0">
                <a:solidFill>
                  <a:schemeClr val="bg1"/>
                </a:solidFill>
                <a:effectLst>
                  <a:outerShdw blurRad="38100" dist="38100" dir="2700000" algn="tl">
                    <a:srgbClr val="000000">
                      <a:alpha val="43137"/>
                    </a:srgbClr>
                  </a:outerShdw>
                </a:effectLst>
              </a:rPr>
              <a:t>Holistic Instagram Page</a:t>
            </a:r>
          </a:p>
        </p:txBody>
      </p:sp>
      <p:pic>
        <p:nvPicPr>
          <p:cNvPr id="5" name="Picture 4" descr="A qr code with purple squares&#10;&#10;Description automatically generated">
            <a:extLst>
              <a:ext uri="{FF2B5EF4-FFF2-40B4-BE49-F238E27FC236}">
                <a16:creationId xmlns:a16="http://schemas.microsoft.com/office/drawing/2014/main" id="{EF58ED02-EFCF-6C9B-B0E3-647DD7ABF52C}"/>
              </a:ext>
            </a:extLst>
          </p:cNvPr>
          <p:cNvPicPr>
            <a:picLocks noChangeAspect="1"/>
          </p:cNvPicPr>
          <p:nvPr/>
        </p:nvPicPr>
        <p:blipFill>
          <a:blip r:embed="rId2"/>
          <a:stretch>
            <a:fillRect/>
          </a:stretch>
        </p:blipFill>
        <p:spPr>
          <a:xfrm>
            <a:off x="10208890" y="374686"/>
            <a:ext cx="1713912" cy="2496530"/>
          </a:xfrm>
          <a:prstGeom prst="rect">
            <a:avLst/>
          </a:prstGeom>
          <a:ln w="38100" cap="sq">
            <a:solidFill>
              <a:schemeClr val="tx2">
                <a:lumMod val="90000"/>
                <a:lumOff val="10000"/>
              </a:schemeClr>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DB9747B7-E9A6-AC1C-D83B-9A9434ADC84F}"/>
              </a:ext>
            </a:extLst>
          </p:cNvPr>
          <p:cNvPicPr>
            <a:picLocks noChangeAspect="1"/>
          </p:cNvPicPr>
          <p:nvPr/>
        </p:nvPicPr>
        <p:blipFill rotWithShape="1">
          <a:blip r:embed="rId3"/>
          <a:srcRect t="3542"/>
          <a:stretch/>
        </p:blipFill>
        <p:spPr>
          <a:xfrm>
            <a:off x="8092813" y="4349915"/>
            <a:ext cx="3641988" cy="2006419"/>
          </a:xfrm>
          <a:prstGeom prst="rect">
            <a:avLst/>
          </a:prstGeom>
        </p:spPr>
      </p:pic>
      <p:pic>
        <p:nvPicPr>
          <p:cNvPr id="8" name="Picture 7" descr="A person standing next to a chair&#10;&#10;Description automatically generated">
            <a:extLst>
              <a:ext uri="{FF2B5EF4-FFF2-40B4-BE49-F238E27FC236}">
                <a16:creationId xmlns:a16="http://schemas.microsoft.com/office/drawing/2014/main" id="{22B4BF21-9A5B-FD76-EECD-44BBB028AEF8}"/>
              </a:ext>
            </a:extLst>
          </p:cNvPr>
          <p:cNvPicPr>
            <a:picLocks noChangeAspect="1"/>
          </p:cNvPicPr>
          <p:nvPr/>
        </p:nvPicPr>
        <p:blipFill rotWithShape="1">
          <a:blip r:embed="rId4">
            <a:extLst>
              <a:ext uri="{28A0092B-C50C-407E-A947-70E740481C1C}">
                <a14:useLocalDpi xmlns:a14="http://schemas.microsoft.com/office/drawing/2010/main" val="0"/>
              </a:ext>
            </a:extLst>
          </a:blip>
          <a:srcRect t="1738" r="1840"/>
          <a:stretch/>
        </p:blipFill>
        <p:spPr>
          <a:xfrm>
            <a:off x="4222866" y="481611"/>
            <a:ext cx="2584292" cy="2209571"/>
          </a:xfrm>
          <a:prstGeom prst="rect">
            <a:avLst/>
          </a:prstGeom>
          <a:ln w="38100" cap="sq">
            <a:solidFill>
              <a:schemeClr val="tx2">
                <a:lumMod val="90000"/>
                <a:lumOff val="10000"/>
              </a:schemeClr>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4B93D6D7-0DD6-5406-8A30-FFB0C476077D}"/>
              </a:ext>
            </a:extLst>
          </p:cNvPr>
          <p:cNvPicPr>
            <a:picLocks noChangeAspect="1"/>
          </p:cNvPicPr>
          <p:nvPr/>
        </p:nvPicPr>
        <p:blipFill>
          <a:blip r:embed="rId5"/>
          <a:stretch>
            <a:fillRect/>
          </a:stretch>
        </p:blipFill>
        <p:spPr>
          <a:xfrm>
            <a:off x="4304451" y="4100391"/>
            <a:ext cx="2792865" cy="2433549"/>
          </a:xfrm>
          <a:prstGeom prst="rect">
            <a:avLst/>
          </a:prstGeom>
          <a:ln w="38100" cap="sq">
            <a:solidFill>
              <a:schemeClr val="tx2">
                <a:lumMod val="90000"/>
                <a:lumOff val="10000"/>
              </a:schemeClr>
            </a:solidFill>
            <a:prstDash val="solid"/>
            <a:miter lim="800000"/>
          </a:ln>
          <a:effectLst>
            <a:outerShdw blurRad="50800" dist="38100" dir="2700000" algn="tl" rotWithShape="0">
              <a:srgbClr val="000000">
                <a:alpha val="43000"/>
              </a:srgbClr>
            </a:outerShdw>
          </a:effectLst>
        </p:spPr>
      </p:pic>
      <p:pic>
        <p:nvPicPr>
          <p:cNvPr id="11" name="Picture 10" descr="A collage of people in a hospital&#10;&#10;Description automatically generated">
            <a:extLst>
              <a:ext uri="{FF2B5EF4-FFF2-40B4-BE49-F238E27FC236}">
                <a16:creationId xmlns:a16="http://schemas.microsoft.com/office/drawing/2014/main" id="{86F3DD8F-BE8A-F9BD-5666-13E738C792B6}"/>
              </a:ext>
            </a:extLst>
          </p:cNvPr>
          <p:cNvPicPr>
            <a:picLocks noChangeAspect="1"/>
          </p:cNvPicPr>
          <p:nvPr/>
        </p:nvPicPr>
        <p:blipFill rotWithShape="1">
          <a:blip r:embed="rId6">
            <a:extLst>
              <a:ext uri="{28A0092B-C50C-407E-A947-70E740481C1C}">
                <a14:useLocalDpi xmlns:a14="http://schemas.microsoft.com/office/drawing/2010/main" val="0"/>
              </a:ext>
            </a:extLst>
          </a:blip>
          <a:srcRect l="7718" r="3644"/>
          <a:stretch/>
        </p:blipFill>
        <p:spPr>
          <a:xfrm>
            <a:off x="7249577" y="795709"/>
            <a:ext cx="2657963" cy="3050849"/>
          </a:xfrm>
          <a:prstGeom prst="rect">
            <a:avLst/>
          </a:prstGeom>
          <a:ln w="38100" cap="sq">
            <a:solidFill>
              <a:schemeClr val="tx2">
                <a:lumMod val="90000"/>
                <a:lumOff val="10000"/>
              </a:schemeClr>
            </a:solidFill>
            <a:prstDash val="solid"/>
            <a:miter lim="800000"/>
          </a:ln>
          <a:effectLst>
            <a:outerShdw blurRad="50800" dist="38100" dir="2700000" algn="tl" rotWithShape="0">
              <a:srgbClr val="000000">
                <a:alpha val="43000"/>
              </a:srgbClr>
            </a:outerShdw>
          </a:effectLst>
        </p:spPr>
      </p:pic>
      <p:pic>
        <p:nvPicPr>
          <p:cNvPr id="12" name="Picture 4" descr="Give to Cohen Children's Medical Center - Northwell Health Foundation">
            <a:extLst>
              <a:ext uri="{FF2B5EF4-FFF2-40B4-BE49-F238E27FC236}">
                <a16:creationId xmlns:a16="http://schemas.microsoft.com/office/drawing/2014/main" id="{DC5434C1-EEC7-38D0-2A52-62D441AE0D85}"/>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172574" y="6343475"/>
            <a:ext cx="1386733" cy="35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824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Rectangle 35">
            <a:extLst>
              <a:ext uri="{FF2B5EF4-FFF2-40B4-BE49-F238E27FC236}">
                <a16:creationId xmlns:a16="http://schemas.microsoft.com/office/drawing/2014/main" id="{040BF4A1-714C-419E-A19F-578DE93BE0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F91A9BD-D57F-4941-931F-40597AB370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54DB264-9467-4730-B9E9-C9A97DD669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90128" y="3609527"/>
            <a:ext cx="2458347"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BB097F88-2120-47B4-B891-5B28F66BBD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4227" y="1757079"/>
            <a:ext cx="3900088" cy="4178958"/>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0" name="Rectangle 39">
            <a:extLst>
              <a:ext uri="{FF2B5EF4-FFF2-40B4-BE49-F238E27FC236}">
                <a16:creationId xmlns:a16="http://schemas.microsoft.com/office/drawing/2014/main" id="{BF9338F5-05AB-4DC5-BD1C-1A9F26C38A7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0099" y="411154"/>
            <a:ext cx="4395601"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6DB12C21-208C-5315-B296-5850FC4F2954}"/>
              </a:ext>
            </a:extLst>
          </p:cNvPr>
          <p:cNvSpPr>
            <a:spLocks noGrp="1"/>
          </p:cNvSpPr>
          <p:nvPr>
            <p:ph type="title"/>
          </p:nvPr>
        </p:nvSpPr>
        <p:spPr>
          <a:xfrm>
            <a:off x="155448" y="868280"/>
            <a:ext cx="3692397" cy="3822592"/>
          </a:xfrm>
        </p:spPr>
        <p:txBody>
          <a:bodyPr vert="horz" lIns="0" tIns="0" rIns="0" bIns="0" rtlCol="0" anchor="b">
            <a:normAutofit fontScale="90000"/>
          </a:bodyPr>
          <a:lstStyle/>
          <a:p>
            <a:pPr algn="ctr"/>
            <a:r>
              <a:rPr lang="en-US" sz="3200" dirty="0">
                <a:effectLst>
                  <a:outerShdw blurRad="38100" dist="38100" dir="2700000" algn="tl">
                    <a:srgbClr val="000000">
                      <a:alpha val="43137"/>
                    </a:srgbClr>
                  </a:outerShdw>
                </a:effectLst>
              </a:rPr>
              <a:t>Strategic Partnership with </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the</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Ryan Seacrest Studio</a:t>
            </a:r>
          </a:p>
        </p:txBody>
      </p:sp>
      <p:pic>
        <p:nvPicPr>
          <p:cNvPr id="5" name="Picture 4" descr="Two women wearing headphones sitting at a desk with microphones&#10;&#10;Description automatically generated">
            <a:extLst>
              <a:ext uri="{FF2B5EF4-FFF2-40B4-BE49-F238E27FC236}">
                <a16:creationId xmlns:a16="http://schemas.microsoft.com/office/drawing/2014/main" id="{EF91ABA5-1AC2-DDE0-D08F-4386DAE2F8F3}"/>
              </a:ext>
            </a:extLst>
          </p:cNvPr>
          <p:cNvPicPr>
            <a:picLocks noChangeAspect="1"/>
          </p:cNvPicPr>
          <p:nvPr/>
        </p:nvPicPr>
        <p:blipFill>
          <a:blip r:embed="rId3"/>
          <a:stretch>
            <a:fillRect/>
          </a:stretch>
        </p:blipFill>
        <p:spPr>
          <a:xfrm>
            <a:off x="4494653" y="3662730"/>
            <a:ext cx="3003426" cy="27386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person sitting at a desk&#10;&#10;Description automatically generated">
            <a:extLst>
              <a:ext uri="{FF2B5EF4-FFF2-40B4-BE49-F238E27FC236}">
                <a16:creationId xmlns:a16="http://schemas.microsoft.com/office/drawing/2014/main" id="{554B95D0-EA66-2DAB-B386-A9FED7ED2A66}"/>
              </a:ext>
            </a:extLst>
          </p:cNvPr>
          <p:cNvPicPr>
            <a:picLocks noChangeAspect="1"/>
          </p:cNvPicPr>
          <p:nvPr/>
        </p:nvPicPr>
        <p:blipFill rotWithShape="1">
          <a:blip r:embed="rId4"/>
          <a:srcRect l="20814" r="10201"/>
          <a:stretch/>
        </p:blipFill>
        <p:spPr>
          <a:xfrm rot="5400000">
            <a:off x="4566803" y="263995"/>
            <a:ext cx="2859123" cy="30034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person sitting at a desk with microscopes&#10;&#10;Description automatically generated">
            <a:extLst>
              <a:ext uri="{FF2B5EF4-FFF2-40B4-BE49-F238E27FC236}">
                <a16:creationId xmlns:a16="http://schemas.microsoft.com/office/drawing/2014/main" id="{B32F48EF-3D4B-737C-9179-E7039986B9E9}"/>
              </a:ext>
            </a:extLst>
          </p:cNvPr>
          <p:cNvPicPr>
            <a:picLocks noChangeAspect="1"/>
          </p:cNvPicPr>
          <p:nvPr/>
        </p:nvPicPr>
        <p:blipFill rotWithShape="1">
          <a:blip r:embed="rId5"/>
          <a:srcRect l="24210" r="6804" b="2850"/>
          <a:stretch/>
        </p:blipFill>
        <p:spPr>
          <a:xfrm rot="5400000">
            <a:off x="8876614" y="-206424"/>
            <a:ext cx="2275180" cy="34411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835D70BF-D250-D267-6C92-893E71C3F19A}"/>
              </a:ext>
            </a:extLst>
          </p:cNvPr>
          <p:cNvSpPr txBox="1"/>
          <p:nvPr/>
        </p:nvSpPr>
        <p:spPr>
          <a:xfrm>
            <a:off x="8285501" y="2862072"/>
            <a:ext cx="3449300" cy="1569660"/>
          </a:xfrm>
          <a:prstGeom prst="rect">
            <a:avLst/>
          </a:prstGeom>
          <a:noFill/>
        </p:spPr>
        <p:txBody>
          <a:bodyPr wrap="square" rtlCol="0">
            <a:spAutoFit/>
          </a:bodyPr>
          <a:lstStyle/>
          <a:p>
            <a:pPr algn="ctr" defTabSz="612648">
              <a:spcAft>
                <a:spcPts val="600"/>
              </a:spcAft>
            </a:pPr>
            <a:r>
              <a:rPr lang="en-US" sz="1600" b="1" dirty="0">
                <a:solidFill>
                  <a:schemeClr val="tx2">
                    <a:lumMod val="90000"/>
                    <a:lumOff val="10000"/>
                  </a:schemeClr>
                </a:solidFill>
                <a:cs typeface="Times New Roman"/>
              </a:rPr>
              <a:t>We partnered</a:t>
            </a:r>
            <a:r>
              <a:rPr lang="en-US" sz="1600" b="1" kern="1200" dirty="0">
                <a:solidFill>
                  <a:schemeClr val="tx2">
                    <a:lumMod val="90000"/>
                    <a:lumOff val="10000"/>
                  </a:schemeClr>
                </a:solidFill>
                <a:cs typeface="Times New Roman"/>
              </a:rPr>
              <a:t> with the </a:t>
            </a:r>
            <a:r>
              <a:rPr lang="en-US" sz="1600" b="1" dirty="0">
                <a:solidFill>
                  <a:schemeClr val="tx2">
                    <a:lumMod val="90000"/>
                    <a:lumOff val="10000"/>
                  </a:schemeClr>
                </a:solidFill>
                <a:cs typeface="Times New Roman"/>
              </a:rPr>
              <a:t>Ryan Seacrest Studio</a:t>
            </a:r>
            <a:r>
              <a:rPr lang="en-US" sz="1600" b="1" kern="1200" dirty="0">
                <a:solidFill>
                  <a:schemeClr val="tx2">
                    <a:lumMod val="90000"/>
                    <a:lumOff val="10000"/>
                  </a:schemeClr>
                </a:solidFill>
                <a:cs typeface="Times New Roman"/>
              </a:rPr>
              <a:t> </a:t>
            </a:r>
            <a:r>
              <a:rPr lang="en-US" sz="1600" b="1" dirty="0">
                <a:solidFill>
                  <a:schemeClr val="tx2">
                    <a:lumMod val="90000"/>
                    <a:lumOff val="10000"/>
                  </a:schemeClr>
                </a:solidFill>
                <a:cs typeface="Times New Roman"/>
              </a:rPr>
              <a:t>to</a:t>
            </a:r>
            <a:r>
              <a:rPr lang="en-US" sz="1600" b="1" kern="1200" dirty="0">
                <a:solidFill>
                  <a:schemeClr val="tx2">
                    <a:lumMod val="90000"/>
                    <a:lumOff val="10000"/>
                  </a:schemeClr>
                </a:solidFill>
                <a:cs typeface="Times New Roman"/>
              </a:rPr>
              <a:t> record several sessions that will offer our patients age-appropriate guided meditation in </a:t>
            </a:r>
            <a:r>
              <a:rPr lang="en-US" sz="1600" b="1" dirty="0">
                <a:solidFill>
                  <a:schemeClr val="tx2">
                    <a:lumMod val="90000"/>
                    <a:lumOff val="10000"/>
                  </a:schemeClr>
                </a:solidFill>
                <a:cs typeface="Times New Roman"/>
              </a:rPr>
              <a:t>Safety/Protection, Grounding, </a:t>
            </a:r>
            <a:r>
              <a:rPr lang="en-US" sz="1600" b="1" kern="1200" dirty="0">
                <a:solidFill>
                  <a:schemeClr val="tx2">
                    <a:lumMod val="90000"/>
                    <a:lumOff val="10000"/>
                  </a:schemeClr>
                </a:solidFill>
                <a:cs typeface="Times New Roman"/>
              </a:rPr>
              <a:t>and Bedtime Relaxation</a:t>
            </a:r>
            <a:endParaRPr lang="en-US" sz="1600" dirty="0">
              <a:solidFill>
                <a:schemeClr val="tx2">
                  <a:lumMod val="90000"/>
                  <a:lumOff val="10000"/>
                </a:schemeClr>
              </a:solidFill>
              <a:cs typeface="Times New Roman"/>
            </a:endParaRPr>
          </a:p>
        </p:txBody>
      </p:sp>
      <p:pic>
        <p:nvPicPr>
          <p:cNvPr id="11" name="Picture 4" descr="Give to Cohen Children's Medical Center - Northwell Health Foundation">
            <a:extLst>
              <a:ext uri="{FF2B5EF4-FFF2-40B4-BE49-F238E27FC236}">
                <a16:creationId xmlns:a16="http://schemas.microsoft.com/office/drawing/2014/main" id="{55B8291D-50CC-9241-4DC8-1C897EC164C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85051" y="6346509"/>
            <a:ext cx="1797099" cy="3739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173D80-7D46-97A7-5A78-D625B5E9FDAD}"/>
              </a:ext>
            </a:extLst>
          </p:cNvPr>
          <p:cNvSpPr txBox="1"/>
          <p:nvPr/>
        </p:nvSpPr>
        <p:spPr>
          <a:xfrm>
            <a:off x="8293607" y="4809744"/>
            <a:ext cx="3588533" cy="1569660"/>
          </a:xfrm>
          <a:prstGeom prst="rect">
            <a:avLst/>
          </a:prstGeom>
          <a:noFill/>
        </p:spPr>
        <p:txBody>
          <a:bodyPr wrap="square" rtlCol="0">
            <a:spAutoFit/>
          </a:bodyPr>
          <a:lstStyle/>
          <a:p>
            <a:pPr algn="ctr" defTabSz="612648">
              <a:spcAft>
                <a:spcPts val="600"/>
              </a:spcAft>
            </a:pPr>
            <a:r>
              <a:rPr lang="en-US" sz="1600" b="1" kern="1200" dirty="0">
                <a:solidFill>
                  <a:schemeClr val="accent5"/>
                </a:solidFill>
                <a:ea typeface="+mn-ea"/>
                <a:cs typeface="+mn-cs"/>
              </a:rPr>
              <a:t>Feedback from our Executive Director: Cari Quinn, MSN, RN “Wow, wow, wow, wow! I’m overwhelmed. Your team are nothing short of angels that are gracing us all with their gifts!!!!  Wow.  </a:t>
            </a:r>
            <a:endParaRPr lang="en-US" sz="1600" b="1" dirty="0">
              <a:solidFill>
                <a:schemeClr val="accent5"/>
              </a:solidFill>
            </a:endParaRPr>
          </a:p>
        </p:txBody>
      </p:sp>
    </p:spTree>
    <p:extLst>
      <p:ext uri="{BB962C8B-B14F-4D97-AF65-F5344CB8AC3E}">
        <p14:creationId xmlns:p14="http://schemas.microsoft.com/office/powerpoint/2010/main" val="1584755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13A4003-1875-46E3-BBC1-9CF42E133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DECF1C-4B20-4CD9-90C7-F85AAB3317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57371"/>
            <a:ext cx="12203208" cy="1600629"/>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CB46BEC-0E77-41F0-A7D5-D5B40D2255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40517" y="5262916"/>
            <a:ext cx="7751481" cy="11453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84D73B4-F569-4D64-BA77-14454E09F6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62916"/>
            <a:ext cx="8778690" cy="1595084"/>
          </a:xfrm>
          <a:prstGeom prst="rect">
            <a:avLst/>
          </a:prstGeom>
          <a:gradFill>
            <a:gsLst>
              <a:gs pos="0">
                <a:schemeClr val="accent6">
                  <a:lumMod val="75000"/>
                  <a:alpha val="31000"/>
                </a:schemeClr>
              </a:gs>
              <a:gs pos="99000">
                <a:schemeClr val="accent5">
                  <a:alpha val="2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D437E30-AED3-4732-B13B-17D277D8DF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0126" y="5256870"/>
            <a:ext cx="5301872" cy="1600701"/>
          </a:xfrm>
          <a:prstGeom prst="rect">
            <a:avLst/>
          </a:prstGeom>
          <a:gradFill>
            <a:gsLst>
              <a:gs pos="22000">
                <a:schemeClr val="tx2">
                  <a:lumMod val="75000"/>
                  <a:lumOff val="25000"/>
                  <a:alpha val="0"/>
                </a:schemeClr>
              </a:gs>
              <a:gs pos="99000">
                <a:schemeClr val="tx2">
                  <a:lumMod val="75000"/>
                  <a:lumOff val="25000"/>
                  <a:alpha val="6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E4F6FB-EA0F-D0D8-A033-8FE236F9A191}"/>
              </a:ext>
            </a:extLst>
          </p:cNvPr>
          <p:cNvSpPr>
            <a:spLocks noGrp="1"/>
          </p:cNvSpPr>
          <p:nvPr>
            <p:ph type="title"/>
          </p:nvPr>
        </p:nvSpPr>
        <p:spPr>
          <a:xfrm>
            <a:off x="914400" y="5602884"/>
            <a:ext cx="10698103" cy="827037"/>
          </a:xfrm>
        </p:spPr>
        <p:txBody>
          <a:bodyPr anchor="ctr">
            <a:normAutofit/>
          </a:bodyPr>
          <a:lstStyle/>
          <a:p>
            <a:r>
              <a:rPr lang="en-US" sz="3200" dirty="0">
                <a:solidFill>
                  <a:schemeClr val="bg1"/>
                </a:solidFill>
              </a:rPr>
              <a:t>Our team</a:t>
            </a:r>
          </a:p>
        </p:txBody>
      </p:sp>
      <p:sp>
        <p:nvSpPr>
          <p:cNvPr id="6" name="Content Placeholder 5">
            <a:extLst>
              <a:ext uri="{FF2B5EF4-FFF2-40B4-BE49-F238E27FC236}">
                <a16:creationId xmlns:a16="http://schemas.microsoft.com/office/drawing/2014/main" id="{78C118AF-CFAF-0ABC-2800-BCCB99F66308}"/>
              </a:ext>
            </a:extLst>
          </p:cNvPr>
          <p:cNvSpPr>
            <a:spLocks noGrp="1"/>
          </p:cNvSpPr>
          <p:nvPr>
            <p:ph idx="1"/>
          </p:nvPr>
        </p:nvSpPr>
        <p:spPr>
          <a:xfrm>
            <a:off x="506280" y="310896"/>
            <a:ext cx="10482018" cy="4863909"/>
          </a:xfrm>
        </p:spPr>
        <p:txBody>
          <a:bodyPr vert="horz" lIns="0" tIns="0" rIns="0" bIns="0" rtlCol="0" anchor="t">
            <a:noAutofit/>
          </a:bodyPr>
          <a:lstStyle/>
          <a:p>
            <a:pPr marL="0" indent="0">
              <a:buNone/>
            </a:pPr>
            <a:r>
              <a:rPr lang="en-US" sz="2600" b="1" dirty="0">
                <a:solidFill>
                  <a:srgbClr val="0070C0"/>
                </a:solidFill>
              </a:rPr>
              <a:t>Certified Holistic Nurses/Coach</a:t>
            </a:r>
          </a:p>
          <a:p>
            <a:pPr marL="0" indent="0">
              <a:buNone/>
            </a:pPr>
            <a:r>
              <a:rPr lang="en-US" b="1" dirty="0">
                <a:solidFill>
                  <a:srgbClr val="002060"/>
                </a:solidFill>
              </a:rPr>
              <a:t>          Kathleen O’Kane, BSN, RN, HWNC-BC</a:t>
            </a:r>
          </a:p>
          <a:p>
            <a:pPr marL="0" indent="0">
              <a:buNone/>
            </a:pPr>
            <a:r>
              <a:rPr lang="en-US" b="1" dirty="0">
                <a:solidFill>
                  <a:srgbClr val="002060"/>
                </a:solidFill>
              </a:rPr>
              <a:t>          Christina Rossi, MSN, RN, AHN-BC, HWNC-BC</a:t>
            </a:r>
          </a:p>
          <a:p>
            <a:pPr marL="0" indent="0">
              <a:buNone/>
            </a:pPr>
            <a:r>
              <a:rPr lang="en-US" b="1" dirty="0">
                <a:solidFill>
                  <a:srgbClr val="002060"/>
                </a:solidFill>
              </a:rPr>
              <a:t>          Joanne Zayas, RN, HWNC-BC</a:t>
            </a:r>
          </a:p>
          <a:p>
            <a:pPr marL="0" indent="0">
              <a:buNone/>
            </a:pPr>
            <a:r>
              <a:rPr lang="en-US" b="1" dirty="0">
                <a:solidFill>
                  <a:srgbClr val="002060"/>
                </a:solidFill>
              </a:rPr>
              <a:t>         Amy Luckman BSN, RN, CPN, HWNC-BC</a:t>
            </a:r>
          </a:p>
          <a:p>
            <a:pPr marL="0" indent="0">
              <a:buNone/>
            </a:pPr>
            <a:r>
              <a:rPr lang="en-US" sz="2600" b="1" dirty="0">
                <a:solidFill>
                  <a:srgbClr val="002060"/>
                </a:solidFill>
              </a:rPr>
              <a:t> </a:t>
            </a:r>
            <a:r>
              <a:rPr lang="en-US" sz="2600" b="1" dirty="0">
                <a:solidFill>
                  <a:srgbClr val="0070C0"/>
                </a:solidFill>
              </a:rPr>
              <a:t>Reiki Master Practitioners</a:t>
            </a:r>
          </a:p>
          <a:p>
            <a:pPr marL="0" indent="0">
              <a:buNone/>
            </a:pPr>
            <a:r>
              <a:rPr lang="en-US" b="1" dirty="0">
                <a:solidFill>
                  <a:srgbClr val="002060"/>
                </a:solidFill>
              </a:rPr>
              <a:t>          Mary Lou Guerra     Constance Korol</a:t>
            </a:r>
          </a:p>
          <a:p>
            <a:pPr marL="0" indent="0">
              <a:buNone/>
            </a:pPr>
            <a:endParaRPr lang="en-US" sz="2000" b="1" dirty="0">
              <a:solidFill>
                <a:srgbClr val="002060"/>
              </a:solidFill>
            </a:endParaRPr>
          </a:p>
          <a:p>
            <a:pPr marL="0" indent="0">
              <a:buNone/>
            </a:pPr>
            <a:r>
              <a:rPr lang="en-US" sz="2000" b="1" dirty="0">
                <a:solidFill>
                  <a:srgbClr val="002060"/>
                </a:solidFill>
              </a:rPr>
              <a:t>Phyllis Quinlan, PhD, RN, NPD-BC Internal Coach/Program Director</a:t>
            </a:r>
            <a:endParaRPr lang="en-US" b="1" dirty="0">
              <a:solidFill>
                <a:srgbClr val="002060"/>
              </a:solidFill>
            </a:endParaRPr>
          </a:p>
        </p:txBody>
      </p:sp>
      <p:pic>
        <p:nvPicPr>
          <p:cNvPr id="7" name="Picture 2" descr="Premium Photo | Multiethnic team. a group of icon people standing in a  circle.">
            <a:extLst>
              <a:ext uri="{FF2B5EF4-FFF2-40B4-BE49-F238E27FC236}">
                <a16:creationId xmlns:a16="http://schemas.microsoft.com/office/drawing/2014/main" id="{1F872807-336A-BCE5-1495-F846E4CBE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56" y="597753"/>
            <a:ext cx="4581007" cy="39992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10" descr="Healthy Nurse, Healthy Nation™ - Champion Spotlight Series - American Holistic  Nurses Association - Healthy Nurse, Healthy Nation™">
            <a:extLst>
              <a:ext uri="{FF2B5EF4-FFF2-40B4-BE49-F238E27FC236}">
                <a16:creationId xmlns:a16="http://schemas.microsoft.com/office/drawing/2014/main" id="{558EFB0B-25A9-8C5E-4FE0-A31EE0E14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3342" y="5417587"/>
            <a:ext cx="1233749" cy="1279266"/>
          </a:xfrm>
          <a:prstGeom prst="rect">
            <a:avLst/>
          </a:prstGeom>
          <a:solidFill>
            <a:schemeClr val="accent2">
              <a:lumMod val="75000"/>
            </a:schemeClr>
          </a:solidFill>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397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5896A1-0B02-5939-5577-3FFF6EA673CB}"/>
              </a:ext>
            </a:extLst>
          </p:cNvPr>
          <p:cNvSpPr>
            <a:spLocks noGrp="1"/>
          </p:cNvSpPr>
          <p:nvPr>
            <p:ph type="body" sz="quarter" idx="16"/>
          </p:nvPr>
        </p:nvSpPr>
        <p:spPr>
          <a:xfrm>
            <a:off x="2" y="0"/>
            <a:ext cx="5184646" cy="6858000"/>
          </a:xfrm>
          <a:solidFill>
            <a:schemeClr val="accent5">
              <a:alpha val="63000"/>
            </a:schemeClr>
          </a:solidFill>
        </p:spPr>
        <p:txBody>
          <a:bodyPr/>
          <a:lstStyle/>
          <a:p>
            <a:pPr algn="ctr">
              <a:buNone/>
            </a:pPr>
            <a:r>
              <a:rPr lang="en-US" sz="3200" b="1" dirty="0">
                <a:effectLst>
                  <a:outerShdw blurRad="38100" dist="38100" dir="2700000" algn="tl">
                    <a:srgbClr val="000000">
                      <a:alpha val="43137"/>
                    </a:srgbClr>
                  </a:outerShdw>
                </a:effectLst>
              </a:rPr>
              <a:t>AROMATHERAPY PROGRAM</a:t>
            </a:r>
          </a:p>
        </p:txBody>
      </p:sp>
      <p:graphicFrame>
        <p:nvGraphicFramePr>
          <p:cNvPr id="5" name="Content Placeholder 2">
            <a:extLst>
              <a:ext uri="{FF2B5EF4-FFF2-40B4-BE49-F238E27FC236}">
                <a16:creationId xmlns:a16="http://schemas.microsoft.com/office/drawing/2014/main" id="{46AE63ED-5CD0-B45E-D31A-4E4F18460B2E}"/>
              </a:ext>
            </a:extLst>
          </p:cNvPr>
          <p:cNvGraphicFramePr>
            <a:graphicFrameLocks/>
          </p:cNvGraphicFramePr>
          <p:nvPr/>
        </p:nvGraphicFramePr>
        <p:xfrm>
          <a:off x="5413248" y="91441"/>
          <a:ext cx="6464808" cy="61539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Benefits Of Aromatherapy - Information On The Use Of Aromatherapy In  Gardens | Gardening Know How">
            <a:extLst>
              <a:ext uri="{FF2B5EF4-FFF2-40B4-BE49-F238E27FC236}">
                <a16:creationId xmlns:a16="http://schemas.microsoft.com/office/drawing/2014/main" id="{97EB9E20-255B-6251-8A3C-8F24B0E32A5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12730" y="3168396"/>
            <a:ext cx="3159189" cy="2106126"/>
          </a:xfrm>
          <a:prstGeom prst="ellipse">
            <a:avLst/>
          </a:prstGeom>
          <a:ln w="63500" cap="rnd">
            <a:solidFill>
              <a:schemeClr val="accent6">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 name="Picture 4" descr="Give to Cohen Children's Medical Center - Northwell Health Foundation">
            <a:extLst>
              <a:ext uri="{FF2B5EF4-FFF2-40B4-BE49-F238E27FC236}">
                <a16:creationId xmlns:a16="http://schemas.microsoft.com/office/drawing/2014/main" id="{EE5C1F4A-AC6B-A07C-5689-201C1705A9BC}"/>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46304" y="6245352"/>
            <a:ext cx="1024590" cy="421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979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B22C58-F627-8CD7-73F4-12856C920FDD}"/>
              </a:ext>
            </a:extLst>
          </p:cNvPr>
          <p:cNvSpPr txBox="1"/>
          <p:nvPr/>
        </p:nvSpPr>
        <p:spPr>
          <a:xfrm>
            <a:off x="4036305" y="3628067"/>
            <a:ext cx="3972352" cy="2718967"/>
          </a:xfrm>
          <a:prstGeom prst="rect">
            <a:avLst/>
          </a:prstGeom>
        </p:spPr>
        <p:txBody>
          <a:bodyPr vert="horz" lIns="0" tIns="0" rIns="0" bIns="0" rtlCol="0" anchor="ctr">
            <a:normAutofit fontScale="92500" lnSpcReduction="10000"/>
          </a:bodyPr>
          <a:lstStyle/>
          <a:p>
            <a:pPr algn="ctr">
              <a:lnSpc>
                <a:spcPct val="120000"/>
              </a:lnSpc>
              <a:spcAft>
                <a:spcPts val="600"/>
              </a:spcAft>
            </a:pPr>
            <a:endParaRPr lang="en-US" sz="1600" b="1" dirty="0"/>
          </a:p>
          <a:p>
            <a:pPr algn="ctr">
              <a:lnSpc>
                <a:spcPct val="120000"/>
              </a:lnSpc>
              <a:spcAft>
                <a:spcPts val="600"/>
              </a:spcAft>
            </a:pPr>
            <a:r>
              <a:rPr lang="en-US" sz="1600" b="1" dirty="0"/>
              <a:t>NEW CCMC INTEGRATED HOLISTIC CENTER </a:t>
            </a:r>
          </a:p>
          <a:p>
            <a:pPr algn="ctr">
              <a:lnSpc>
                <a:spcPct val="120000"/>
              </a:lnSpc>
              <a:spcAft>
                <a:spcPts val="600"/>
              </a:spcAft>
            </a:pPr>
            <a:r>
              <a:rPr lang="en-US" sz="1600" b="1" dirty="0"/>
              <a:t>UNDER CONSTRUCTION </a:t>
            </a:r>
          </a:p>
          <a:p>
            <a:pPr algn="ctr">
              <a:lnSpc>
                <a:spcPct val="120000"/>
              </a:lnSpc>
              <a:spcAft>
                <a:spcPts val="600"/>
              </a:spcAft>
            </a:pPr>
            <a:r>
              <a:rPr lang="en-US" sz="1600" b="1" dirty="0"/>
              <a:t>SCHEDULED TO OPEN IN </a:t>
            </a:r>
          </a:p>
          <a:p>
            <a:pPr algn="ctr">
              <a:lnSpc>
                <a:spcPct val="120000"/>
              </a:lnSpc>
              <a:spcAft>
                <a:spcPts val="600"/>
              </a:spcAft>
            </a:pPr>
            <a:r>
              <a:rPr lang="en-US" sz="1600" b="1" dirty="0"/>
              <a:t>JUNE OF 2024</a:t>
            </a:r>
          </a:p>
          <a:p>
            <a:pPr algn="ctr">
              <a:lnSpc>
                <a:spcPct val="120000"/>
              </a:lnSpc>
              <a:spcAft>
                <a:spcPts val="600"/>
              </a:spcAft>
            </a:pPr>
            <a:endParaRPr lang="en-US" sz="1600" b="1" dirty="0"/>
          </a:p>
          <a:p>
            <a:pPr algn="ctr">
              <a:lnSpc>
                <a:spcPct val="120000"/>
              </a:lnSpc>
              <a:spcAft>
                <a:spcPts val="600"/>
              </a:spcAft>
            </a:pPr>
            <a:r>
              <a:rPr lang="en-US" sz="1600" b="1" dirty="0"/>
              <a:t>Double + the footprint of the Serenity Suite</a:t>
            </a:r>
          </a:p>
          <a:p>
            <a:pPr algn="ctr">
              <a:lnSpc>
                <a:spcPct val="120000"/>
              </a:lnSpc>
              <a:spcAft>
                <a:spcPts val="600"/>
              </a:spcAft>
            </a:pPr>
            <a:r>
              <a:rPr lang="en-US" sz="1600" b="1" dirty="0"/>
              <a:t>Three Electronic Massage Chairs Available</a:t>
            </a:r>
          </a:p>
          <a:p>
            <a:pPr algn="ctr">
              <a:lnSpc>
                <a:spcPct val="120000"/>
              </a:lnSpc>
              <a:spcAft>
                <a:spcPts val="600"/>
              </a:spcAft>
            </a:pPr>
            <a:endParaRPr lang="en-US" sz="1600" b="1" dirty="0"/>
          </a:p>
        </p:txBody>
      </p:sp>
      <p:pic>
        <p:nvPicPr>
          <p:cNvPr id="6" name="Picture 5" descr="A hand with a message above it&#10;&#10;Description automatically generated with medium confidence">
            <a:extLst>
              <a:ext uri="{FF2B5EF4-FFF2-40B4-BE49-F238E27FC236}">
                <a16:creationId xmlns:a16="http://schemas.microsoft.com/office/drawing/2014/main" id="{1BA288EB-6C87-1885-0622-9DF326EA8965}"/>
              </a:ext>
            </a:extLst>
          </p:cNvPr>
          <p:cNvPicPr>
            <a:picLocks noChangeAspect="1"/>
          </p:cNvPicPr>
          <p:nvPr/>
        </p:nvPicPr>
        <p:blipFill rotWithShape="1">
          <a:blip r:embed="rId3"/>
          <a:srcRect l="27288" r="3063" b="1"/>
          <a:stretch/>
        </p:blipFill>
        <p:spPr>
          <a:xfrm>
            <a:off x="4359440" y="359014"/>
            <a:ext cx="3426929" cy="2979742"/>
          </a:xfrm>
          <a:prstGeom prst="ellipse">
            <a:avLst/>
          </a:prstGeom>
          <a:ln w="63500" cap="rnd">
            <a:solidFill>
              <a:schemeClr val="accent2">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A kitchen with a sink and a refrigerator&#10;&#10;Description automatically generated">
            <a:extLst>
              <a:ext uri="{FF2B5EF4-FFF2-40B4-BE49-F238E27FC236}">
                <a16:creationId xmlns:a16="http://schemas.microsoft.com/office/drawing/2014/main" id="{3AF60674-1FE2-DAEF-88B7-B992B39F7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8658" y="92364"/>
            <a:ext cx="4018544" cy="61421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A massage chair in a room&#10;&#10;Description automatically generated">
            <a:extLst>
              <a:ext uri="{FF2B5EF4-FFF2-40B4-BE49-F238E27FC236}">
                <a16:creationId xmlns:a16="http://schemas.microsoft.com/office/drawing/2014/main" id="{5C354A23-7C05-F3CC-C13A-827B10BA3FF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4799" y="92364"/>
            <a:ext cx="3972353" cy="61421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76999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E383CC5D-71E8-4CB2-8E4A-F1E4FF6DC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2DA5AC1-43C5-4243-9028-07DBB80D0C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A4EDA1C-27A1-4C83-ACE4-6675EC9245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2185E4-B584-4B9D-9440-DEA0FB9D94D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F33EC8A-EE0A-4395-97E2-DAD467CF734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F85DA95-16A4-404E-9BFF-27F8E4FC78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5B31BF3-FADF-2A3A-1C1B-587E06E19F67}"/>
              </a:ext>
            </a:extLst>
          </p:cNvPr>
          <p:cNvSpPr>
            <a:spLocks noGrp="1"/>
          </p:cNvSpPr>
          <p:nvPr>
            <p:ph type="title"/>
          </p:nvPr>
        </p:nvSpPr>
        <p:spPr>
          <a:xfrm>
            <a:off x="1667507" y="374427"/>
            <a:ext cx="10329421" cy="971512"/>
          </a:xfrm>
        </p:spPr>
        <p:txBody>
          <a:bodyPr vert="horz" lIns="0" tIns="0" rIns="0" bIns="0" rtlCol="0" anchor="ctr">
            <a:noAutofit/>
          </a:bodyPr>
          <a:lstStyle/>
          <a:p>
            <a:pPr algn="ctr">
              <a:lnSpc>
                <a:spcPct val="90000"/>
              </a:lnSpc>
            </a:pPr>
            <a:r>
              <a:rPr lang="en-US" sz="2700" dirty="0">
                <a:effectLst>
                  <a:outerShdw blurRad="38100" dist="38100" dir="2700000" algn="tl">
                    <a:srgbClr val="000000">
                      <a:alpha val="43137"/>
                    </a:srgbClr>
                  </a:outerShdw>
                </a:effectLst>
              </a:rPr>
              <a:t>What Were the Milestones that Signaled </a:t>
            </a:r>
            <a:r>
              <a:rPr lang="en-US" sz="2700" i="1" dirty="0">
                <a:solidFill>
                  <a:srgbClr val="FFFF00"/>
                </a:solidFill>
                <a:effectLst>
                  <a:outerShdw blurRad="38100" dist="38100" dir="2700000" algn="tl">
                    <a:srgbClr val="000000">
                      <a:alpha val="43137"/>
                    </a:srgbClr>
                  </a:outerShdw>
                </a:effectLst>
              </a:rPr>
              <a:t>Culture Change </a:t>
            </a:r>
            <a:r>
              <a:rPr lang="en-US" sz="2700" dirty="0">
                <a:effectLst>
                  <a:outerShdw blurRad="38100" dist="38100" dir="2700000" algn="tl">
                    <a:srgbClr val="000000">
                      <a:alpha val="43137"/>
                    </a:srgbClr>
                  </a:outerShdw>
                </a:effectLst>
              </a:rPr>
              <a:t>Along the Way?</a:t>
            </a:r>
          </a:p>
        </p:txBody>
      </p:sp>
      <p:graphicFrame>
        <p:nvGraphicFramePr>
          <p:cNvPr id="9" name="TextBox 6">
            <a:extLst>
              <a:ext uri="{FF2B5EF4-FFF2-40B4-BE49-F238E27FC236}">
                <a16:creationId xmlns:a16="http://schemas.microsoft.com/office/drawing/2014/main" id="{234A20A5-2A4F-257D-3058-F04B3259077B}"/>
              </a:ext>
            </a:extLst>
          </p:cNvPr>
          <p:cNvGraphicFramePr/>
          <p:nvPr>
            <p:extLst>
              <p:ext uri="{D42A27DB-BD31-4B8C-83A1-F6EECF244321}">
                <p14:modId xmlns:p14="http://schemas.microsoft.com/office/powerpoint/2010/main" val="3622276271"/>
              </p:ext>
            </p:extLst>
          </p:nvPr>
        </p:nvGraphicFramePr>
        <p:xfrm>
          <a:off x="322563" y="1697577"/>
          <a:ext cx="11482341" cy="496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314" name="Picture 2" descr="Milestones School">
            <a:extLst>
              <a:ext uri="{FF2B5EF4-FFF2-40B4-BE49-F238E27FC236}">
                <a16:creationId xmlns:a16="http://schemas.microsoft.com/office/drawing/2014/main" id="{9337D89A-528C-7225-CB07-7C42D8CA79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072" y="22790"/>
            <a:ext cx="1550137" cy="15546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331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BACC6370-2D7E-4714-9D71-7542949D7D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DA5AC1-43C5-4243-9028-07DBB80D0C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84922"/>
            <a:ext cx="12203208" cy="1600201"/>
          </a:xfrm>
          <a:prstGeom prst="rect">
            <a:avLst/>
          </a:prstGeom>
          <a:gradFill>
            <a:gsLst>
              <a:gs pos="0">
                <a:schemeClr val="accent5">
                  <a:alpha val="88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A4EDA1C-27A1-4C83-ACE4-6675EC9245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1" y="5284922"/>
            <a:ext cx="8164608" cy="1594270"/>
          </a:xfrm>
          <a:prstGeom prst="rect">
            <a:avLst/>
          </a:prstGeom>
          <a:gradFill>
            <a:gsLst>
              <a:gs pos="91069">
                <a:schemeClr val="accent2"/>
              </a:gs>
              <a:gs pos="22000">
                <a:schemeClr val="accent2">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F33EC8A-EE0A-4395-97E2-DAD467CF734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5883" y="5284922"/>
            <a:ext cx="7012127" cy="157941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F85DA95-16A4-404E-9BFF-27F8E4FC78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8597" y="5284922"/>
            <a:ext cx="8164607" cy="1591534"/>
          </a:xfrm>
          <a:prstGeom prst="rect">
            <a:avLst/>
          </a:prstGeom>
          <a:gradFill>
            <a:gsLst>
              <a:gs pos="0">
                <a:schemeClr val="accent5">
                  <a:alpha val="26000"/>
                </a:schemeClr>
              </a:gs>
              <a:gs pos="72000">
                <a:schemeClr val="accent5">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F92F5FE-89D6-E3A9-851A-DDD6BE6E7939}"/>
              </a:ext>
            </a:extLst>
          </p:cNvPr>
          <p:cNvSpPr>
            <a:spLocks noGrp="1"/>
          </p:cNvSpPr>
          <p:nvPr>
            <p:ph type="title"/>
          </p:nvPr>
        </p:nvSpPr>
        <p:spPr>
          <a:xfrm>
            <a:off x="835863" y="5652097"/>
            <a:ext cx="10587314" cy="877729"/>
          </a:xfrm>
        </p:spPr>
        <p:txBody>
          <a:bodyPr vert="horz" lIns="0" tIns="0" rIns="0" bIns="0" rtlCol="0" anchor="ctr">
            <a:normAutofit/>
          </a:bodyPr>
          <a:lstStyle/>
          <a:p>
            <a:r>
              <a:rPr lang="en-US" sz="3200">
                <a:effectLst>
                  <a:outerShdw blurRad="38100" dist="38100" dir="2700000" algn="tl">
                    <a:srgbClr val="000000">
                      <a:alpha val="43137"/>
                    </a:srgbClr>
                  </a:outerShdw>
                </a:effectLst>
              </a:rPr>
              <a:t>Lessons Learned</a:t>
            </a:r>
          </a:p>
        </p:txBody>
      </p:sp>
      <p:sp>
        <p:nvSpPr>
          <p:cNvPr id="6" name="TextBox 5">
            <a:extLst>
              <a:ext uri="{FF2B5EF4-FFF2-40B4-BE49-F238E27FC236}">
                <a16:creationId xmlns:a16="http://schemas.microsoft.com/office/drawing/2014/main" id="{9E145AF8-8C41-E49B-FFBA-E71A8552C6C5}"/>
              </a:ext>
            </a:extLst>
          </p:cNvPr>
          <p:cNvSpPr txBox="1"/>
          <p:nvPr/>
        </p:nvSpPr>
        <p:spPr>
          <a:xfrm>
            <a:off x="173736" y="612648"/>
            <a:ext cx="7690104" cy="3954929"/>
          </a:xfrm>
          <a:prstGeom prst="rect">
            <a:avLst/>
          </a:prstGeom>
          <a:noFill/>
        </p:spPr>
        <p:txBody>
          <a:bodyPr wrap="square" rtlCol="0">
            <a:spAutoFit/>
          </a:bodyPr>
          <a:lstStyle/>
          <a:p>
            <a:pPr marL="264033" indent="-264033" defTabSz="704088">
              <a:spcAft>
                <a:spcPts val="600"/>
              </a:spcAft>
              <a:buAutoNum type="arabicPeriod"/>
            </a:pPr>
            <a:r>
              <a:rPr lang="en-US" b="1" kern="1200" dirty="0">
                <a:solidFill>
                  <a:srgbClr val="002060"/>
                </a:solidFill>
                <a:latin typeface="+mn-lt"/>
                <a:ea typeface="+mn-ea"/>
                <a:cs typeface="+mn-cs"/>
              </a:rPr>
              <a:t>Executive support is VITAL</a:t>
            </a:r>
          </a:p>
          <a:p>
            <a:pPr marL="264033" indent="-264033" defTabSz="704088">
              <a:spcAft>
                <a:spcPts val="600"/>
              </a:spcAft>
              <a:buAutoNum type="arabicPeriod"/>
            </a:pPr>
            <a:r>
              <a:rPr lang="en-US" b="1" kern="1200" dirty="0">
                <a:solidFill>
                  <a:srgbClr val="002060"/>
                </a:solidFill>
                <a:latin typeface="+mn-lt"/>
                <a:ea typeface="+mn-ea"/>
                <a:cs typeface="+mn-cs"/>
              </a:rPr>
              <a:t>The program does not generate revenue therefore it is imperative to continually educate Administration on the impact of the Program for staff, patients, and families</a:t>
            </a:r>
            <a:r>
              <a:rPr lang="en-US" b="1" dirty="0">
                <a:solidFill>
                  <a:srgbClr val="002060"/>
                </a:solidFill>
              </a:rPr>
              <a:t>. </a:t>
            </a:r>
            <a:r>
              <a:rPr lang="en-US" b="1" i="1" dirty="0">
                <a:solidFill>
                  <a:srgbClr val="FF0000"/>
                </a:solidFill>
              </a:rPr>
              <a:t>T</a:t>
            </a:r>
            <a:r>
              <a:rPr lang="en-US" b="1" i="1" kern="1200" dirty="0">
                <a:solidFill>
                  <a:srgbClr val="FF0000"/>
                </a:solidFill>
                <a:latin typeface="+mn-lt"/>
                <a:ea typeface="+mn-ea"/>
                <a:cs typeface="+mn-cs"/>
              </a:rPr>
              <a:t>he VALUE of the Program is PRICELESS!</a:t>
            </a:r>
          </a:p>
          <a:p>
            <a:pPr marL="264033" indent="-264033" defTabSz="704088">
              <a:spcAft>
                <a:spcPts val="600"/>
              </a:spcAft>
              <a:buAutoNum type="arabicPeriod"/>
            </a:pPr>
            <a:r>
              <a:rPr lang="en-US" b="1" kern="1200" dirty="0">
                <a:solidFill>
                  <a:srgbClr val="002060"/>
                </a:solidFill>
                <a:latin typeface="+mn-lt"/>
                <a:ea typeface="+mn-ea"/>
                <a:cs typeface="+mn-cs"/>
              </a:rPr>
              <a:t>Important to participate in Interprofessional orientation programs</a:t>
            </a:r>
          </a:p>
          <a:p>
            <a:pPr marL="264033" indent="-264033" defTabSz="704088">
              <a:spcAft>
                <a:spcPts val="600"/>
              </a:spcAft>
              <a:buAutoNum type="arabicPeriod"/>
            </a:pPr>
            <a:r>
              <a:rPr lang="en-US" b="1" kern="1200" dirty="0">
                <a:solidFill>
                  <a:srgbClr val="002060"/>
                </a:solidFill>
                <a:latin typeface="+mn-lt"/>
                <a:ea typeface="+mn-ea"/>
                <a:cs typeface="+mn-cs"/>
              </a:rPr>
              <a:t>Flexibility is important so that you can meet with needs of the off-shift staff at least quarterly</a:t>
            </a:r>
          </a:p>
          <a:p>
            <a:pPr marL="264033" indent="-264033" defTabSz="704088">
              <a:spcAft>
                <a:spcPts val="600"/>
              </a:spcAft>
              <a:buAutoNum type="arabicPeriod"/>
            </a:pPr>
            <a:r>
              <a:rPr lang="en-US" b="1" kern="1200" dirty="0">
                <a:solidFill>
                  <a:srgbClr val="002060"/>
                </a:solidFill>
                <a:latin typeface="+mn-lt"/>
                <a:ea typeface="+mn-ea"/>
                <a:cs typeface="+mn-cs"/>
              </a:rPr>
              <a:t>Do Not purchase residential electronic massage chairs/ Commercial chairs only</a:t>
            </a:r>
          </a:p>
          <a:p>
            <a:pPr marL="264033" indent="-264033" defTabSz="704088">
              <a:spcAft>
                <a:spcPts val="600"/>
              </a:spcAft>
              <a:buAutoNum type="arabicPeriod"/>
            </a:pPr>
            <a:r>
              <a:rPr lang="en-US" b="1" dirty="0">
                <a:solidFill>
                  <a:srgbClr val="002060"/>
                </a:solidFill>
              </a:rPr>
              <a:t>Hospital Liaison</a:t>
            </a:r>
            <a:r>
              <a:rPr lang="en-US" b="1" kern="1200" dirty="0">
                <a:solidFill>
                  <a:srgbClr val="002060"/>
                </a:solidFill>
                <a:latin typeface="+mn-lt"/>
                <a:ea typeface="+mn-ea"/>
                <a:cs typeface="+mn-cs"/>
              </a:rPr>
              <a:t> staff and volunteers are invaluable</a:t>
            </a:r>
          </a:p>
          <a:p>
            <a:pPr marL="264033" indent="-264033" defTabSz="704088">
              <a:spcAft>
                <a:spcPts val="600"/>
              </a:spcAft>
              <a:buAutoNum type="arabicPeriod"/>
            </a:pPr>
            <a:r>
              <a:rPr lang="en-US" b="1" kern="1200" dirty="0">
                <a:solidFill>
                  <a:srgbClr val="002060"/>
                </a:solidFill>
                <a:latin typeface="+mn-lt"/>
                <a:ea typeface="+mn-ea"/>
                <a:cs typeface="+mn-cs"/>
              </a:rPr>
              <a:t>Make tests of change as you navigate your organization’s changing culture</a:t>
            </a:r>
          </a:p>
          <a:p>
            <a:pPr marL="342900" indent="-342900">
              <a:spcAft>
                <a:spcPts val="600"/>
              </a:spcAft>
              <a:buAutoNum type="arabicPeriod"/>
            </a:pPr>
            <a:endParaRPr lang="en-US" dirty="0"/>
          </a:p>
        </p:txBody>
      </p:sp>
      <p:pic>
        <p:nvPicPr>
          <p:cNvPr id="7" name="Picture 2" descr="Responsibilities of the Pioneers - Pioneer Life">
            <a:extLst>
              <a:ext uri="{FF2B5EF4-FFF2-40B4-BE49-F238E27FC236}">
                <a16:creationId xmlns:a16="http://schemas.microsoft.com/office/drawing/2014/main" id="{DEA829A9-288C-6DB1-597F-46C02521138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76025" y="1063724"/>
            <a:ext cx="3743350" cy="37169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E6071066-D0EC-D379-F859-B68F9729928D}"/>
              </a:ext>
            </a:extLst>
          </p:cNvPr>
          <p:cNvSpPr txBox="1"/>
          <p:nvPr/>
        </p:nvSpPr>
        <p:spPr>
          <a:xfrm>
            <a:off x="7653528" y="503671"/>
            <a:ext cx="4251960" cy="461665"/>
          </a:xfrm>
          <a:prstGeom prst="rect">
            <a:avLst/>
          </a:prstGeom>
          <a:noFill/>
        </p:spPr>
        <p:txBody>
          <a:bodyPr wrap="square" rtlCol="0">
            <a:spAutoFit/>
          </a:bodyPr>
          <a:lstStyle/>
          <a:p>
            <a:pPr algn="ctr" defTabSz="704088">
              <a:spcAft>
                <a:spcPts val="600"/>
              </a:spcAft>
            </a:pPr>
            <a:r>
              <a:rPr lang="en-US" sz="2400" b="1" kern="1200" dirty="0">
                <a:solidFill>
                  <a:srgbClr val="002060"/>
                </a:solidFill>
                <a:latin typeface="+mn-lt"/>
                <a:ea typeface="+mn-ea"/>
                <a:cs typeface="+mn-cs"/>
              </a:rPr>
              <a:t>Remember This </a:t>
            </a:r>
            <a:r>
              <a:rPr lang="en-US" sz="2400" b="1" dirty="0">
                <a:solidFill>
                  <a:srgbClr val="002060"/>
                </a:solidFill>
              </a:rPr>
              <a:t>I</a:t>
            </a:r>
            <a:r>
              <a:rPr lang="en-US" sz="2400" b="1" kern="1200" dirty="0">
                <a:solidFill>
                  <a:srgbClr val="002060"/>
                </a:solidFill>
                <a:latin typeface="+mn-lt"/>
                <a:ea typeface="+mn-ea"/>
                <a:cs typeface="+mn-cs"/>
              </a:rPr>
              <a:t>s Pioneer Work</a:t>
            </a:r>
            <a:endParaRPr lang="en-US" sz="2400" b="1" dirty="0">
              <a:solidFill>
                <a:srgbClr val="002060"/>
              </a:solidFill>
            </a:endParaRPr>
          </a:p>
        </p:txBody>
      </p:sp>
      <p:pic>
        <p:nvPicPr>
          <p:cNvPr id="9" name="Picture 4" descr="Give to Cohen Children's Medical Center - Northwell Health Foundation">
            <a:extLst>
              <a:ext uri="{FF2B5EF4-FFF2-40B4-BE49-F238E27FC236}">
                <a16:creationId xmlns:a16="http://schemas.microsoft.com/office/drawing/2014/main" id="{5A1E385A-603F-8FB7-51D5-F3C601B73F0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64190" y="6448413"/>
            <a:ext cx="1167371" cy="300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805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54" name="Rectangle 14353">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55" name="Rectangle 14354">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356" name="Rectangle 14355">
            <a:extLst>
              <a:ext uri="{FF2B5EF4-FFF2-40B4-BE49-F238E27FC236}">
                <a16:creationId xmlns:a16="http://schemas.microsoft.com/office/drawing/2014/main" id="{93DAF4AA-9270-40B5-B73C-B11B9A92F0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01E3D54-CAF8-A9D8-1E1D-863AB5279E3C}"/>
              </a:ext>
            </a:extLst>
          </p:cNvPr>
          <p:cNvSpPr txBox="1"/>
          <p:nvPr/>
        </p:nvSpPr>
        <p:spPr>
          <a:xfrm>
            <a:off x="521208" y="2029968"/>
            <a:ext cx="6177765" cy="3850841"/>
          </a:xfrm>
          <a:prstGeom prst="rect">
            <a:avLst/>
          </a:prstGeom>
        </p:spPr>
        <p:txBody>
          <a:bodyPr vert="horz" lIns="0" tIns="0" rIns="0" bIns="0" rtlCol="0">
            <a:normAutofit/>
          </a:bodyPr>
          <a:lstStyle/>
          <a:p>
            <a:pPr>
              <a:lnSpc>
                <a:spcPct val="120000"/>
              </a:lnSpc>
              <a:spcAft>
                <a:spcPts val="600"/>
              </a:spcAft>
            </a:pPr>
            <a:r>
              <a:rPr lang="en-US" sz="3200" b="1" dirty="0">
                <a:solidFill>
                  <a:srgbClr val="7030A0"/>
                </a:solidFill>
                <a:hlinkClick r:id="rId2">
                  <a:extLst>
                    <a:ext uri="{A12FA001-AC4F-418D-AE19-62706E023703}">
                      <ahyp:hlinkClr xmlns="" xmlns:ahyp="http://schemas.microsoft.com/office/drawing/2018/hyperlinkcolor" val="tx"/>
                    </a:ext>
                  </a:extLst>
                </a:hlinkClick>
              </a:rPr>
              <a:t>kokane@northwell.edu</a:t>
            </a:r>
            <a:endParaRPr lang="en-US" sz="3200" b="1" dirty="0">
              <a:solidFill>
                <a:srgbClr val="7030A0"/>
              </a:solidFill>
            </a:endParaRPr>
          </a:p>
          <a:p>
            <a:pPr>
              <a:lnSpc>
                <a:spcPct val="120000"/>
              </a:lnSpc>
              <a:spcAft>
                <a:spcPts val="600"/>
              </a:spcAft>
            </a:pPr>
            <a:r>
              <a:rPr lang="en-US" sz="3200" b="1" dirty="0">
                <a:solidFill>
                  <a:srgbClr val="7030A0"/>
                </a:solidFill>
                <a:hlinkClick r:id="rId3">
                  <a:extLst>
                    <a:ext uri="{A12FA001-AC4F-418D-AE19-62706E023703}">
                      <ahyp:hlinkClr xmlns="" xmlns:ahyp="http://schemas.microsoft.com/office/drawing/2018/hyperlinkcolor" val="tx"/>
                    </a:ext>
                  </a:extLst>
                </a:hlinkClick>
              </a:rPr>
              <a:t>crossi4@northwell.edu</a:t>
            </a:r>
            <a:r>
              <a:rPr lang="en-US" sz="3200" b="1" dirty="0">
                <a:solidFill>
                  <a:srgbClr val="7030A0"/>
                </a:solidFill>
              </a:rPr>
              <a:t> </a:t>
            </a:r>
            <a:br>
              <a:rPr lang="en-US" sz="3200" b="1" dirty="0">
                <a:solidFill>
                  <a:srgbClr val="7030A0"/>
                </a:solidFill>
              </a:rPr>
            </a:br>
            <a:r>
              <a:rPr lang="en-US" sz="3200" b="1" dirty="0">
                <a:solidFill>
                  <a:srgbClr val="7030A0"/>
                </a:solidFill>
                <a:hlinkClick r:id="rId4">
                  <a:extLst>
                    <a:ext uri="{A12FA001-AC4F-418D-AE19-62706E023703}">
                      <ahyp:hlinkClr xmlns="" xmlns:ahyp="http://schemas.microsoft.com/office/drawing/2018/hyperlinkcolor" val="tx"/>
                    </a:ext>
                  </a:extLst>
                </a:hlinkClick>
              </a:rPr>
              <a:t>aluckman1@northwell.edu</a:t>
            </a:r>
            <a:r>
              <a:rPr lang="en-US" sz="3200" b="1" dirty="0">
                <a:solidFill>
                  <a:srgbClr val="7030A0"/>
                </a:solidFill>
              </a:rPr>
              <a:t> </a:t>
            </a:r>
            <a:endParaRPr lang="en-US" sz="3200" dirty="0">
              <a:solidFill>
                <a:srgbClr val="7030A0"/>
              </a:solidFill>
            </a:endParaRPr>
          </a:p>
        </p:txBody>
      </p:sp>
      <p:sp>
        <p:nvSpPr>
          <p:cNvPr id="14357" name="Rectangle 14356">
            <a:extLst>
              <a:ext uri="{FF2B5EF4-FFF2-40B4-BE49-F238E27FC236}">
                <a16:creationId xmlns:a16="http://schemas.microsoft.com/office/drawing/2014/main" id="{31D5E60A-D6B1-4F21-A993-313958AF0C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15300" y="-4"/>
            <a:ext cx="4076699" cy="6858003"/>
          </a:xfrm>
          <a:prstGeom prst="rect">
            <a:avLst/>
          </a:prstGeom>
          <a:gradFill>
            <a:gsLst>
              <a:gs pos="8000">
                <a:schemeClr val="accent6"/>
              </a:gs>
              <a:gs pos="100000">
                <a:schemeClr val="accent5">
                  <a:alpha val="9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58" name="Rectangle 14357">
            <a:extLst>
              <a:ext uri="{FF2B5EF4-FFF2-40B4-BE49-F238E27FC236}">
                <a16:creationId xmlns:a16="http://schemas.microsoft.com/office/drawing/2014/main" id="{5B7BB16B-E108-4C64-97D5-7AC67CC5E2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24863" y="1390436"/>
            <a:ext cx="6857572" cy="4076700"/>
          </a:xfrm>
          <a:prstGeom prst="rect">
            <a:avLst/>
          </a:prstGeom>
          <a:gradFill>
            <a:gsLst>
              <a:gs pos="0">
                <a:schemeClr val="accent4">
                  <a:alpha val="13000"/>
                </a:schemeClr>
              </a:gs>
              <a:gs pos="99000">
                <a:schemeClr val="accent2">
                  <a:alpha val="5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53" name="Rectangle 14352">
            <a:extLst>
              <a:ext uri="{FF2B5EF4-FFF2-40B4-BE49-F238E27FC236}">
                <a16:creationId xmlns:a16="http://schemas.microsoft.com/office/drawing/2014/main" id="{A5F6A003-4671-4F7B-A12E-2946D61E435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85110" y="1451112"/>
            <a:ext cx="6858001" cy="3955771"/>
          </a:xfrm>
          <a:prstGeom prst="rect">
            <a:avLst/>
          </a:prstGeom>
          <a:gradFill>
            <a:gsLst>
              <a:gs pos="0">
                <a:schemeClr val="accent6">
                  <a:alpha val="0"/>
                </a:schemeClr>
              </a:gs>
              <a:gs pos="72000">
                <a:schemeClr val="tx2">
                  <a:lumMod val="75000"/>
                  <a:lumOff val="25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338" name="Picture 2" descr="Namaste · Creative Fabrica">
            <a:extLst>
              <a:ext uri="{FF2B5EF4-FFF2-40B4-BE49-F238E27FC236}">
                <a16:creationId xmlns:a16="http://schemas.microsoft.com/office/drawing/2014/main" id="{7962535E-665A-3BA4-8450-1916DE54E4D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096000" y="2029969"/>
            <a:ext cx="4076701" cy="3456442"/>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descr="Give to Cohen Children's Medical Center - Northwell Health Foundation">
            <a:extLst>
              <a:ext uri="{FF2B5EF4-FFF2-40B4-BE49-F238E27FC236}">
                <a16:creationId xmlns:a16="http://schemas.microsoft.com/office/drawing/2014/main" id="{F37B1AA8-9240-74C2-D83E-7EBBD11CD7D6}"/>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33259" y="6242663"/>
            <a:ext cx="1503142" cy="3865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E0D894-BBB8-E26B-4BE4-63A5BF99FAA3}"/>
              </a:ext>
            </a:extLst>
          </p:cNvPr>
          <p:cNvSpPr txBox="1"/>
          <p:nvPr/>
        </p:nvSpPr>
        <p:spPr>
          <a:xfrm>
            <a:off x="8236221" y="585216"/>
            <a:ext cx="3852147" cy="461665"/>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Thank You for Your Attention</a:t>
            </a:r>
          </a:p>
        </p:txBody>
      </p:sp>
    </p:spTree>
    <p:extLst>
      <p:ext uri="{BB962C8B-B14F-4D97-AF65-F5344CB8AC3E}">
        <p14:creationId xmlns:p14="http://schemas.microsoft.com/office/powerpoint/2010/main" val="18724287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77B28B41-51E7-403C-9251-56678FAC49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888DE5D4-5D9A-4B9D-91D0-DDC5E6088B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28651" y="-629079"/>
            <a:ext cx="6858000" cy="8115301"/>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0FDC3B72-F314-4855-BD95-2BCFC51DE2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75106" y="-1681894"/>
            <a:ext cx="4751513" cy="8115302"/>
          </a:xfrm>
          <a:prstGeom prst="rect">
            <a:avLst/>
          </a:prstGeom>
          <a:gradFill>
            <a:gsLst>
              <a:gs pos="0">
                <a:schemeClr val="accent5">
                  <a:lumMod val="60000"/>
                  <a:lumOff val="40000"/>
                  <a:alpha val="0"/>
                </a:schemeClr>
              </a:gs>
              <a:gs pos="99000">
                <a:schemeClr val="accent2"/>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C5BBD2D3-5476-4B82-B6A1-68948AF712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68152" y="-382362"/>
            <a:ext cx="6858000" cy="7622724"/>
          </a:xfrm>
          <a:prstGeom prst="rect">
            <a:avLst/>
          </a:prstGeom>
          <a:gradFill>
            <a:gsLst>
              <a:gs pos="2000">
                <a:schemeClr val="accent5">
                  <a:alpha val="0"/>
                </a:schemeClr>
              </a:gs>
              <a:gs pos="68000">
                <a:schemeClr val="accent4">
                  <a:alpha val="29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he importance of women in academe asking bold questions">
            <a:extLst>
              <a:ext uri="{FF2B5EF4-FFF2-40B4-BE49-F238E27FC236}">
                <a16:creationId xmlns:a16="http://schemas.microsoft.com/office/drawing/2014/main" id="{665C0A90-7295-B5F3-4E6D-0C1956D821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6051"/>
          <a:stretch/>
        </p:blipFill>
        <p:spPr bwMode="auto">
          <a:xfrm>
            <a:off x="1377210" y="457200"/>
            <a:ext cx="10814491" cy="5943599"/>
          </a:xfrm>
          <a:prstGeom prst="rect">
            <a:avLst/>
          </a:prstGeom>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7044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83926-1505-0234-1680-8EC59D1126C8}"/>
              </a:ext>
            </a:extLst>
          </p:cNvPr>
          <p:cNvSpPr>
            <a:spLocks noGrp="1"/>
          </p:cNvSpPr>
          <p:nvPr>
            <p:ph type="title" idx="4294967295"/>
          </p:nvPr>
        </p:nvSpPr>
        <p:spPr>
          <a:xfrm>
            <a:off x="411313" y="214313"/>
            <a:ext cx="5073500" cy="1266825"/>
          </a:xfrm>
        </p:spPr>
        <p:txBody>
          <a:bodyPr anchor="ctr">
            <a:normAutofit/>
          </a:bodyPr>
          <a:lstStyle/>
          <a:p>
            <a:r>
              <a:rPr lang="en-US" b="1" dirty="0">
                <a:solidFill>
                  <a:srgbClr val="002060"/>
                </a:solidFill>
              </a:rPr>
              <a:t>References</a:t>
            </a:r>
          </a:p>
        </p:txBody>
      </p:sp>
      <p:graphicFrame>
        <p:nvGraphicFramePr>
          <p:cNvPr id="9" name="Content Placeholder 8">
            <a:extLst>
              <a:ext uri="{FF2B5EF4-FFF2-40B4-BE49-F238E27FC236}">
                <a16:creationId xmlns:a16="http://schemas.microsoft.com/office/drawing/2014/main" id="{74B88662-F4C4-6B36-5326-20757AFAE164}"/>
              </a:ext>
            </a:extLst>
          </p:cNvPr>
          <p:cNvGraphicFramePr>
            <a:graphicFrameLocks noGrp="1"/>
          </p:cNvGraphicFramePr>
          <p:nvPr>
            <p:ph sz="quarter" idx="4294967295"/>
            <p:extLst>
              <p:ext uri="{D42A27DB-BD31-4B8C-83A1-F6EECF244321}">
                <p14:modId xmlns:p14="http://schemas.microsoft.com/office/powerpoint/2010/main" val="2263039474"/>
              </p:ext>
            </p:extLst>
          </p:nvPr>
        </p:nvGraphicFramePr>
        <p:xfrm>
          <a:off x="3703320" y="1554481"/>
          <a:ext cx="8489459" cy="4855464"/>
        </p:xfrm>
        <a:graphic>
          <a:graphicData uri="http://schemas.openxmlformats.org/drawingml/2006/table">
            <a:tbl>
              <a:tblPr>
                <a:tableStyleId>{0E3FDE45-AF77-4B5C-9715-49D594BDF05E}</a:tableStyleId>
              </a:tblPr>
              <a:tblGrid>
                <a:gridCol w="8489459">
                  <a:extLst>
                    <a:ext uri="{9D8B030D-6E8A-4147-A177-3AD203B41FA5}">
                      <a16:colId xmlns:a16="http://schemas.microsoft.com/office/drawing/2014/main" val="722603206"/>
                    </a:ext>
                  </a:extLst>
                </a:gridCol>
              </a:tblGrid>
              <a:tr h="4855464">
                <a:tc>
                  <a:txBody>
                    <a:bodyPr/>
                    <a:lstStyle/>
                    <a:p>
                      <a:pPr marL="742950" marR="0" lvl="1" indent="-285750" algn="l">
                        <a:lnSpc>
                          <a:spcPct val="115000"/>
                        </a:lnSpc>
                        <a:spcBef>
                          <a:spcPts val="0"/>
                        </a:spcBef>
                        <a:spcAft>
                          <a:spcPts val="0"/>
                        </a:spcAft>
                        <a:buFont typeface="Wingdings 3" panose="05040102010807070707" pitchFamily="18" charset="2"/>
                        <a:buChar char=""/>
                        <a:tabLst>
                          <a:tab pos="914400" algn="l"/>
                        </a:tabLst>
                      </a:pPr>
                      <a:r>
                        <a:rPr lang="en-US" sz="2000" b="1" dirty="0">
                          <a:solidFill>
                            <a:srgbClr val="002060"/>
                          </a:solidFill>
                          <a:effectLst/>
                          <a:latin typeface="+mn-lt"/>
                          <a:ea typeface="Times New Roman" panose="02020603050405020304" pitchFamily="18" charset="0"/>
                        </a:rPr>
                        <a:t>American Holistic Nurses Association </a:t>
                      </a:r>
                      <a:r>
                        <a:rPr lang="en-US" sz="2000" b="1" dirty="0">
                          <a:solidFill>
                            <a:srgbClr val="002060"/>
                          </a:solidFill>
                          <a:effectLst/>
                          <a:latin typeface="+mn-lt"/>
                          <a:ea typeface="Times New Roman" panose="02020603050405020304" pitchFamily="18" charset="0"/>
                          <a:hlinkClick r:id="rId2">
                            <a:extLst>
                              <a:ext uri="{A12FA001-AC4F-418D-AE19-62706E023703}">
                                <ahyp:hlinkClr xmlns="" xmlns:ahyp="http://schemas.microsoft.com/office/drawing/2018/hyperlinkcolor" val="tx"/>
                              </a:ext>
                            </a:extLst>
                          </a:hlinkClick>
                        </a:rPr>
                        <a:t>https://www.ahna.org/Home/Resources</a:t>
                      </a:r>
                      <a:endParaRPr lang="en-US" sz="2000" b="1" dirty="0">
                        <a:solidFill>
                          <a:srgbClr val="002060"/>
                        </a:solidFill>
                        <a:effectLst/>
                        <a:latin typeface="+mn-lt"/>
                        <a:ea typeface="Times New Roman" panose="02020603050405020304" pitchFamily="18" charset="0"/>
                      </a:endParaRPr>
                    </a:p>
                    <a:p>
                      <a:pPr marL="742950" marR="0" lvl="1" indent="-285750" algn="l" defTabSz="914400" rtl="0" eaLnBrk="1" fontAlgn="auto" latinLnBrk="0" hangingPunct="1">
                        <a:lnSpc>
                          <a:spcPct val="115000"/>
                        </a:lnSpc>
                        <a:spcBef>
                          <a:spcPts val="0"/>
                        </a:spcBef>
                        <a:spcAft>
                          <a:spcPts val="0"/>
                        </a:spcAft>
                        <a:buClrTx/>
                        <a:buSzTx/>
                        <a:buFont typeface="Wingdings 3" panose="05040102010807070707" pitchFamily="18" charset="2"/>
                        <a:buChar char=""/>
                        <a:tabLst>
                          <a:tab pos="914400" algn="l"/>
                        </a:tabLst>
                        <a:defRPr/>
                      </a:pPr>
                      <a:r>
                        <a:rPr lang="en-US" sz="2000" b="1" kern="1200" dirty="0">
                          <a:solidFill>
                            <a:srgbClr val="002060"/>
                          </a:solidFill>
                          <a:effectLst/>
                          <a:latin typeface="+mn-lt"/>
                          <a:ea typeface="+mn-ea"/>
                          <a:cs typeface="+mn-cs"/>
                        </a:rPr>
                        <a:t>American Holistic Nurses Association and American Nurses Association (2019). Holistic Nursing: Scope and Standards of Practice. Second edition. Silver Springs: ANA</a:t>
                      </a:r>
                    </a:p>
                    <a:p>
                      <a:pPr marL="742950" marR="0" lvl="1" indent="-285750" algn="l" defTabSz="914400" rtl="0" eaLnBrk="1" fontAlgn="auto" latinLnBrk="0" hangingPunct="1">
                        <a:lnSpc>
                          <a:spcPct val="115000"/>
                        </a:lnSpc>
                        <a:spcBef>
                          <a:spcPts val="0"/>
                        </a:spcBef>
                        <a:spcAft>
                          <a:spcPts val="0"/>
                        </a:spcAft>
                        <a:buClrTx/>
                        <a:buSzTx/>
                        <a:buFont typeface="Wingdings 3" panose="05040102010807070707" pitchFamily="18" charset="2"/>
                        <a:buChar char=""/>
                        <a:tabLst>
                          <a:tab pos="914400" algn="l"/>
                        </a:tabLst>
                        <a:defRPr/>
                      </a:pPr>
                      <a:r>
                        <a:rPr lang="en-US" sz="2000" b="1" kern="1200" dirty="0">
                          <a:solidFill>
                            <a:srgbClr val="002060"/>
                          </a:solidFill>
                          <a:effectLst/>
                          <a:latin typeface="+mn-lt"/>
                          <a:ea typeface="+mn-ea"/>
                          <a:cs typeface="+mn-cs"/>
                        </a:rPr>
                        <a:t>Dossey, B., Keegan, L. &amp; Guzetta, C. (2022).  </a:t>
                      </a:r>
                      <a:r>
                        <a:rPr lang="en-US" sz="2000" b="1" i="1" kern="1200" dirty="0">
                          <a:solidFill>
                            <a:srgbClr val="002060"/>
                          </a:solidFill>
                          <a:effectLst/>
                          <a:latin typeface="+mn-lt"/>
                          <a:ea typeface="+mn-ea"/>
                          <a:cs typeface="+mn-cs"/>
                        </a:rPr>
                        <a:t>Holistic Nursing a Handbook for Practice</a:t>
                      </a:r>
                      <a:r>
                        <a:rPr lang="en-US" sz="2000" b="1" kern="1200" dirty="0">
                          <a:solidFill>
                            <a:srgbClr val="002060"/>
                          </a:solidFill>
                          <a:effectLst/>
                          <a:latin typeface="+mn-lt"/>
                          <a:ea typeface="+mn-ea"/>
                          <a:cs typeface="+mn-cs"/>
                        </a:rPr>
                        <a:t>.  Eighth edition.  Boston: Jones and Bartlett Publishers.</a:t>
                      </a:r>
                    </a:p>
                    <a:p>
                      <a:pPr marL="742950" marR="0" lvl="1" indent="-285750" algn="l" defTabSz="914400" rtl="0" eaLnBrk="1" fontAlgn="auto" latinLnBrk="0" hangingPunct="1">
                        <a:lnSpc>
                          <a:spcPct val="115000"/>
                        </a:lnSpc>
                        <a:spcBef>
                          <a:spcPts val="0"/>
                        </a:spcBef>
                        <a:spcAft>
                          <a:spcPts val="0"/>
                        </a:spcAft>
                        <a:buClrTx/>
                        <a:buSzTx/>
                        <a:buFont typeface="Wingdings 3" panose="05040102010807070707" pitchFamily="18" charset="2"/>
                        <a:buChar char=""/>
                        <a:tabLst>
                          <a:tab pos="914400" algn="l"/>
                        </a:tabLst>
                        <a:defRPr/>
                      </a:pPr>
                      <a:r>
                        <a:rPr lang="en-US" sz="2000" b="1" kern="1200" dirty="0">
                          <a:solidFill>
                            <a:srgbClr val="002060"/>
                          </a:solidFill>
                          <a:effectLst/>
                          <a:latin typeface="+mn-lt"/>
                          <a:ea typeface="+mn-ea"/>
                          <a:cs typeface="+mn-cs"/>
                        </a:rPr>
                        <a:t>Ghaderi, F., &amp; Solhjou, N. (2020). The effects of lavender aromatherapy on stress and pain perception in children during dental treatment: A randomized clinical trial. Complementary Therapies in Clinical Practice, 40, 101182. </a:t>
                      </a:r>
                      <a:r>
                        <a:rPr lang="en-US" sz="2000" b="1" u="sng" kern="1200" dirty="0">
                          <a:solidFill>
                            <a:srgbClr val="002060"/>
                          </a:solidFill>
                          <a:effectLst/>
                          <a:latin typeface="+mn-lt"/>
                          <a:ea typeface="+mn-ea"/>
                          <a:cs typeface="+mn-cs"/>
                          <a:hlinkClick r:id="rId3">
                            <a:extLst>
                              <a:ext uri="{A12FA001-AC4F-418D-AE19-62706E023703}">
                                <ahyp:hlinkClr xmlns="" xmlns:ahyp="http://schemas.microsoft.com/office/drawing/2018/hyperlinkcolor" val="tx"/>
                              </a:ext>
                            </a:extLst>
                          </a:hlinkClick>
                        </a:rPr>
                        <a:t>https://doi.org/10.1016/j.ctcp.2020.101182</a:t>
                      </a:r>
                      <a:endParaRPr lang="en-US" sz="2000" b="1" u="sng" kern="1200" dirty="0">
                        <a:solidFill>
                          <a:srgbClr val="002060"/>
                        </a:solidFill>
                        <a:effectLst/>
                        <a:latin typeface="+mn-lt"/>
                        <a:ea typeface="+mn-ea"/>
                        <a:cs typeface="+mn-cs"/>
                      </a:endParaRPr>
                    </a:p>
                    <a:p>
                      <a:pPr marL="742950" marR="0" lvl="1" indent="-285750" algn="l" defTabSz="914400" rtl="0" eaLnBrk="1" fontAlgn="auto" latinLnBrk="0" hangingPunct="1">
                        <a:lnSpc>
                          <a:spcPct val="115000"/>
                        </a:lnSpc>
                        <a:spcBef>
                          <a:spcPts val="0"/>
                        </a:spcBef>
                        <a:spcAft>
                          <a:spcPts val="0"/>
                        </a:spcAft>
                        <a:buClrTx/>
                        <a:buSzTx/>
                        <a:buFont typeface="Wingdings 3" panose="05040102010807070707" pitchFamily="18" charset="2"/>
                        <a:buChar char=""/>
                        <a:tabLst>
                          <a:tab pos="914400" algn="l"/>
                        </a:tabLst>
                        <a:defRPr/>
                      </a:pPr>
                      <a:r>
                        <a:rPr lang="en-US" sz="1800" b="1" i="0" kern="1200" dirty="0">
                          <a:solidFill>
                            <a:srgbClr val="002060"/>
                          </a:solidFill>
                          <a:effectLst/>
                          <a:latin typeface="+mn-lt"/>
                          <a:ea typeface="+mn-ea"/>
                          <a:cs typeface="+mn-cs"/>
                          <a:hlinkClick r:id="rId4">
                            <a:extLst>
                              <a:ext uri="{A12FA001-AC4F-418D-AE19-62706E023703}">
                                <ahyp:hlinkClr xmlns="" xmlns:ahyp="http://schemas.microsoft.com/office/drawing/2018/hyperlinkcolor" val="tx"/>
                              </a:ext>
                            </a:extLst>
                          </a:hlinkClick>
                        </a:rPr>
                        <a:t>https://www.eatingdisorderscoalition.org/inner_template/facts_and_info/facts-about-eating-disorders.html</a:t>
                      </a:r>
                      <a:endParaRPr lang="en-US" sz="2000" b="1" kern="1200" dirty="0">
                        <a:solidFill>
                          <a:srgbClr val="002060"/>
                        </a:solidFill>
                        <a:effectLst/>
                        <a:latin typeface="+mn-lt"/>
                        <a:ea typeface="+mn-ea"/>
                        <a:cs typeface="+mn-cs"/>
                      </a:endParaRPr>
                    </a:p>
                  </a:txBody>
                  <a:tcPr marL="97477" marR="97477" marT="0" marB="0"/>
                </a:tc>
                <a:extLst>
                  <a:ext uri="{0D108BD9-81ED-4DB2-BD59-A6C34878D82A}">
                    <a16:rowId xmlns:a16="http://schemas.microsoft.com/office/drawing/2014/main" val="4003267603"/>
                  </a:ext>
                </a:extLst>
              </a:tr>
            </a:tbl>
          </a:graphicData>
        </a:graphic>
      </p:graphicFrame>
      <p:pic>
        <p:nvPicPr>
          <p:cNvPr id="10" name="Picture 10" descr="Healthy Nurse, Healthy Nation™ - Champion Spotlight Series - American Holistic  Nurses Association - Healthy Nurse, Healthy Nation™">
            <a:extLst>
              <a:ext uri="{FF2B5EF4-FFF2-40B4-BE49-F238E27FC236}">
                <a16:creationId xmlns:a16="http://schemas.microsoft.com/office/drawing/2014/main" id="{BFFD2478-D95C-B3F3-CAE2-DD741D0A00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6841" y="2212969"/>
            <a:ext cx="2171113" cy="2933937"/>
          </a:xfrm>
          <a:prstGeom prst="rect">
            <a:avLst/>
          </a:prstGeom>
          <a:solidFill>
            <a:srgbClr val="002060"/>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4" descr="Give to Cohen Children's Medical Center - Northwell Health Foundation">
            <a:extLst>
              <a:ext uri="{FF2B5EF4-FFF2-40B4-BE49-F238E27FC236}">
                <a16:creationId xmlns:a16="http://schemas.microsoft.com/office/drawing/2014/main" id="{3FADB022-B443-6F20-D737-650FD8CAC88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783079" y="6437196"/>
            <a:ext cx="1398715" cy="359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91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8666" y="1052623"/>
            <a:ext cx="8759613" cy="646331"/>
          </a:xfrm>
        </p:spPr>
        <p:txBody>
          <a:bodyPr>
            <a:normAutofit fontScale="90000"/>
          </a:bodyPr>
          <a:lstStyle/>
          <a:p>
            <a:r>
              <a:rPr lang="en-US" sz="2400" b="1">
                <a:solidFill>
                  <a:schemeClr val="accent2">
                    <a:lumMod val="75000"/>
                  </a:schemeClr>
                </a:solidFill>
              </a:rPr>
              <a:t>American Holistic Nurses Association</a:t>
            </a:r>
          </a:p>
        </p:txBody>
      </p:sp>
      <p:graphicFrame>
        <p:nvGraphicFramePr>
          <p:cNvPr id="9" name="Content Placeholder 5">
            <a:extLst>
              <a:ext uri="{FF2B5EF4-FFF2-40B4-BE49-F238E27FC236}">
                <a16:creationId xmlns:a16="http://schemas.microsoft.com/office/drawing/2014/main" id="{8AD1983F-CD81-B72A-5AE2-6E91A4EEA382}"/>
              </a:ext>
            </a:extLst>
          </p:cNvPr>
          <p:cNvGraphicFramePr>
            <a:graphicFrameLocks noGrp="1"/>
          </p:cNvGraphicFramePr>
          <p:nvPr>
            <p:ph idx="1"/>
            <p:extLst>
              <p:ext uri="{D42A27DB-BD31-4B8C-83A1-F6EECF244321}">
                <p14:modId xmlns:p14="http://schemas.microsoft.com/office/powerpoint/2010/main" val="3140002008"/>
              </p:ext>
            </p:extLst>
          </p:nvPr>
        </p:nvGraphicFramePr>
        <p:xfrm>
          <a:off x="419986" y="2454958"/>
          <a:ext cx="10820400" cy="3464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338668" y="265472"/>
            <a:ext cx="7278284" cy="646331"/>
          </a:xfrm>
          <a:prstGeom prst="rect">
            <a:avLst/>
          </a:prstGeom>
          <a:noFill/>
        </p:spPr>
        <p:txBody>
          <a:bodyPr wrap="square" rtlCol="0">
            <a:spAutoFit/>
          </a:bodyPr>
          <a:lstStyle/>
          <a:p>
            <a:r>
              <a:rPr lang="en-US" sz="3600" b="1">
                <a:solidFill>
                  <a:schemeClr val="accent2">
                    <a:lumMod val="75000"/>
                  </a:schemeClr>
                </a:solidFill>
              </a:rPr>
              <a:t>Professional Organization</a:t>
            </a:r>
          </a:p>
        </p:txBody>
      </p:sp>
      <p:pic>
        <p:nvPicPr>
          <p:cNvPr id="2" name="Picture 2" descr="Journal of Holistic Nursing: SAGE Journals">
            <a:extLst>
              <a:ext uri="{FF2B5EF4-FFF2-40B4-BE49-F238E27FC236}">
                <a16:creationId xmlns:a16="http://schemas.microsoft.com/office/drawing/2014/main" id="{84AF07AD-55DC-B4CD-4B26-3B76D9A4A35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361" r="11448"/>
          <a:stretch/>
        </p:blipFill>
        <p:spPr bwMode="auto">
          <a:xfrm>
            <a:off x="9198863" y="243491"/>
            <a:ext cx="2562479" cy="161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505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sque morning in Plitvice National Park. Colorful spring scene of green forest with pure water lake. Great countryside view of Croatia, Europe. Beauty of nature concept background. Picturesque morning in Plitvice National Park. Colorful spring scene of green forest with pure water lake. Great countryside view of Croatia, Europe. Beauty of nature concept background. meditation image stock pictures, royalty-free photos &amp; images">
            <a:extLst>
              <a:ext uri="{FF2B5EF4-FFF2-40B4-BE49-F238E27FC236}">
                <a16:creationId xmlns:a16="http://schemas.microsoft.com/office/drawing/2014/main" id="{40D26C42-BEC3-7CDE-338A-316BE18B35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70" r="-1" b="-1"/>
          <a:stretch/>
        </p:blipFill>
        <p:spPr bwMode="auto">
          <a:xfrm>
            <a:off x="20" y="431"/>
            <a:ext cx="12191980" cy="64083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Give to Cohen Children's Medical Center - Northwell Health Foundation">
            <a:extLst>
              <a:ext uri="{FF2B5EF4-FFF2-40B4-BE49-F238E27FC236}">
                <a16:creationId xmlns:a16="http://schemas.microsoft.com/office/drawing/2014/main" id="{2AD81B64-AEE3-5DA5-70F5-B5798B528DD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9728" y="6481058"/>
            <a:ext cx="1501990" cy="312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314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BACC6370-2D7E-4714-9D71-7542949D7D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2DA5AC1-43C5-4243-9028-07DBB80D0C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84922"/>
            <a:ext cx="12203208" cy="1600201"/>
          </a:xfrm>
          <a:prstGeom prst="rect">
            <a:avLst/>
          </a:prstGeom>
          <a:gradFill>
            <a:gsLst>
              <a:gs pos="0">
                <a:schemeClr val="accent5">
                  <a:alpha val="88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A4EDA1C-27A1-4C83-ACE4-6675EC9245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1" y="5284922"/>
            <a:ext cx="8164608" cy="1594270"/>
          </a:xfrm>
          <a:prstGeom prst="rect">
            <a:avLst/>
          </a:prstGeom>
          <a:gradFill>
            <a:gsLst>
              <a:gs pos="91069">
                <a:schemeClr val="accent2"/>
              </a:gs>
              <a:gs pos="22000">
                <a:schemeClr val="accent2">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F33EC8A-EE0A-4395-97E2-DAD467CF734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5883" y="5284922"/>
            <a:ext cx="7012127" cy="157941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F85DA95-16A4-404E-9BFF-27F8E4FC78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8597" y="5284922"/>
            <a:ext cx="8164607" cy="1591534"/>
          </a:xfrm>
          <a:prstGeom prst="rect">
            <a:avLst/>
          </a:prstGeom>
          <a:gradFill>
            <a:gsLst>
              <a:gs pos="0">
                <a:schemeClr val="accent5">
                  <a:alpha val="26000"/>
                </a:schemeClr>
              </a:gs>
              <a:gs pos="72000">
                <a:schemeClr val="accent5">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46D0D3D-CE6E-479B-340D-CD548CDC8E18}"/>
              </a:ext>
            </a:extLst>
          </p:cNvPr>
          <p:cNvSpPr txBox="1"/>
          <p:nvPr/>
        </p:nvSpPr>
        <p:spPr>
          <a:xfrm>
            <a:off x="835863" y="5652097"/>
            <a:ext cx="10587314" cy="877729"/>
          </a:xfrm>
          <a:prstGeom prst="rect">
            <a:avLst/>
          </a:prstGeom>
        </p:spPr>
        <p:txBody>
          <a:bodyPr vert="horz" lIns="0" tIns="0" rIns="0" bIns="0" rtlCol="0" anchor="ctr">
            <a:normAutofit/>
          </a:bodyPr>
          <a:lstStyle/>
          <a:p>
            <a:pPr>
              <a:spcBef>
                <a:spcPct val="0"/>
              </a:spcBef>
              <a:spcAft>
                <a:spcPts val="600"/>
              </a:spcAft>
            </a:pPr>
            <a:r>
              <a:rPr lang="en-US" sz="4000" b="1" cap="all" spc="700" dirty="0">
                <a:solidFill>
                  <a:schemeClr val="bg1"/>
                </a:solidFill>
                <a:effectLst>
                  <a:outerShdw blurRad="38100" dist="38100" dir="2700000" algn="tl">
                    <a:srgbClr val="000000">
                      <a:alpha val="43137"/>
                    </a:srgbClr>
                  </a:outerShdw>
                </a:effectLst>
                <a:latin typeface="+mj-lt"/>
                <a:ea typeface="+mj-ea"/>
                <a:cs typeface="+mj-cs"/>
              </a:rPr>
              <a:t>Holistic Nursing</a:t>
            </a:r>
          </a:p>
        </p:txBody>
      </p:sp>
      <p:sp>
        <p:nvSpPr>
          <p:cNvPr id="2" name="TextBox 1">
            <a:extLst>
              <a:ext uri="{FF2B5EF4-FFF2-40B4-BE49-F238E27FC236}">
                <a16:creationId xmlns:a16="http://schemas.microsoft.com/office/drawing/2014/main" id="{0CA33E25-D578-D549-AEFC-5DF17F9B7F1E}"/>
              </a:ext>
            </a:extLst>
          </p:cNvPr>
          <p:cNvSpPr txBox="1"/>
          <p:nvPr/>
        </p:nvSpPr>
        <p:spPr>
          <a:xfrm>
            <a:off x="8468028" y="5573942"/>
            <a:ext cx="3437459" cy="954107"/>
          </a:xfrm>
          <a:prstGeom prst="rect">
            <a:avLst/>
          </a:prstGeom>
          <a:noFill/>
        </p:spPr>
        <p:txBody>
          <a:bodyPr wrap="square" rtlCol="0">
            <a:spAutoFit/>
          </a:bodyPr>
          <a:lstStyle/>
          <a:p>
            <a:pPr defTabSz="786384">
              <a:spcAft>
                <a:spcPts val="600"/>
              </a:spcAft>
            </a:pPr>
            <a:r>
              <a:rPr lang="en-US" sz="1400" b="1" kern="1200" dirty="0">
                <a:solidFill>
                  <a:schemeClr val="bg1"/>
                </a:solidFill>
                <a:effectLst>
                  <a:outerShdw blurRad="38100" dist="38100" dir="2700000" algn="tl">
                    <a:srgbClr val="000000">
                      <a:alpha val="43137"/>
                    </a:srgbClr>
                  </a:outerShdw>
                </a:effectLst>
                <a:latin typeface="+mn-lt"/>
                <a:ea typeface="+mn-ea"/>
                <a:cs typeface="+mn-cs"/>
              </a:rPr>
              <a:t>From the chapter entitled, Nursing History &amp; the Evolution of Holistic Nursing. Mary Ann Cordeau. Dossey &amp; Keegan’s Holistic Nursing (2022) </a:t>
            </a:r>
            <a:endParaRPr lang="en-US" sz="1400" b="1" dirty="0">
              <a:solidFill>
                <a:schemeClr val="bg1"/>
              </a:solidFill>
              <a:effectLst>
                <a:outerShdw blurRad="38100" dist="38100" dir="2700000" algn="tl">
                  <a:srgbClr val="000000">
                    <a:alpha val="43137"/>
                  </a:srgbClr>
                </a:outerShdw>
              </a:effectLst>
            </a:endParaRPr>
          </a:p>
        </p:txBody>
      </p:sp>
      <p:graphicFrame>
        <p:nvGraphicFramePr>
          <p:cNvPr id="36" name="Content Placeholder 2">
            <a:extLst>
              <a:ext uri="{FF2B5EF4-FFF2-40B4-BE49-F238E27FC236}">
                <a16:creationId xmlns:a16="http://schemas.microsoft.com/office/drawing/2014/main" id="{A7A4C9A7-B93F-DCED-B1A1-3AEA43F610CE}"/>
              </a:ext>
            </a:extLst>
          </p:cNvPr>
          <p:cNvGraphicFramePr/>
          <p:nvPr>
            <p:extLst>
              <p:ext uri="{D42A27DB-BD31-4B8C-83A1-F6EECF244321}">
                <p14:modId xmlns:p14="http://schemas.microsoft.com/office/powerpoint/2010/main" val="3252068689"/>
              </p:ext>
            </p:extLst>
          </p:nvPr>
        </p:nvGraphicFramePr>
        <p:xfrm>
          <a:off x="978409" y="710242"/>
          <a:ext cx="10341863" cy="4090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4" descr="Give to Cohen Children's Medical Center - Northwell Health Foundation">
            <a:extLst>
              <a:ext uri="{FF2B5EF4-FFF2-40B4-BE49-F238E27FC236}">
                <a16:creationId xmlns:a16="http://schemas.microsoft.com/office/drawing/2014/main" id="{05268345-1B52-816A-FBB3-EE6A48028DBC}"/>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0801926" y="6495252"/>
            <a:ext cx="1264918" cy="263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241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1DBC8414-BE7E-4B6C-A114-B2C3795C883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EC398C5-5C2E-4038-9DB3-DE2B5A9BEF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2F10B26-073B-4B10-8AAA-161242DD82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10DBBC7-698F-4A54-B1CB-A99F9CC356D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DE6E822A-8BCF-432C-83E6-BBE821476C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B7F4EC2-B366-AC6C-EAE2-0373C754D2FA}"/>
              </a:ext>
            </a:extLst>
          </p:cNvPr>
          <p:cNvSpPr>
            <a:spLocks noGrp="1"/>
          </p:cNvSpPr>
          <p:nvPr>
            <p:ph type="title"/>
          </p:nvPr>
        </p:nvSpPr>
        <p:spPr>
          <a:xfrm>
            <a:off x="192024" y="681317"/>
            <a:ext cx="3767328" cy="5331261"/>
          </a:xfrm>
        </p:spPr>
        <p:txBody>
          <a:bodyPr vert="horz" lIns="0" tIns="0" rIns="0" bIns="0" rtlCol="0" anchor="b">
            <a:normAutofit fontScale="90000"/>
          </a:bodyPr>
          <a:lstStyle/>
          <a:p>
            <a:pPr algn="ctr"/>
            <a:r>
              <a:rPr lang="en-US" sz="3200" b="1" dirty="0">
                <a:solidFill>
                  <a:schemeClr val="bg1"/>
                </a:solidFill>
                <a:effectLst>
                  <a:outerShdw blurRad="38100" dist="38100" dir="2700000" algn="tl">
                    <a:srgbClr val="000000">
                      <a:alpha val="43137"/>
                    </a:srgbClr>
                  </a:outerShdw>
                </a:effectLst>
              </a:rPr>
              <a:t>Why The Program Was Created </a:t>
            </a:r>
            <a:br>
              <a:rPr lang="en-US" sz="3200" b="1" dirty="0">
                <a:solidFill>
                  <a:schemeClr val="bg1"/>
                </a:solidFill>
                <a:effectLst>
                  <a:outerShdw blurRad="38100" dist="38100" dir="2700000" algn="tl">
                    <a:srgbClr val="000000">
                      <a:alpha val="43137"/>
                    </a:srgbClr>
                  </a:outerShdw>
                </a:effectLst>
              </a:rPr>
            </a:br>
            <a:r>
              <a:rPr lang="en-US" sz="3200" b="1" dirty="0">
                <a:solidFill>
                  <a:schemeClr val="bg1"/>
                </a:solidFill>
                <a:effectLst>
                  <a:outerShdw blurRad="38100" dist="38100" dir="2700000" algn="tl">
                    <a:srgbClr val="000000">
                      <a:alpha val="43137"/>
                    </a:srgbClr>
                  </a:outerShdw>
                </a:effectLst>
              </a:rPr>
              <a:t/>
            </a:r>
            <a:br>
              <a:rPr lang="en-US" sz="3200" b="1" dirty="0">
                <a:solidFill>
                  <a:schemeClr val="bg1"/>
                </a:solidFill>
                <a:effectLst>
                  <a:outerShdw blurRad="38100" dist="38100" dir="2700000" algn="tl">
                    <a:srgbClr val="000000">
                      <a:alpha val="43137"/>
                    </a:srgbClr>
                  </a:outerShdw>
                </a:effectLst>
              </a:rPr>
            </a:br>
            <a:r>
              <a:rPr lang="en-US" sz="3200" b="1" dirty="0">
                <a:solidFill>
                  <a:schemeClr val="bg1"/>
                </a:solidFill>
                <a:effectLst>
                  <a:outerShdw blurRad="38100" dist="38100" dir="2700000" algn="tl">
                    <a:srgbClr val="000000">
                      <a:alpha val="43137"/>
                    </a:srgbClr>
                  </a:outerShdw>
                </a:effectLst>
              </a:rPr>
              <a:t>We Can Do Better for Our Family Caregivers…</a:t>
            </a:r>
            <a:br>
              <a:rPr lang="en-US" sz="3200" b="1" dirty="0">
                <a:solidFill>
                  <a:schemeClr val="bg1"/>
                </a:solidFill>
                <a:effectLst>
                  <a:outerShdw blurRad="38100" dist="38100" dir="2700000" algn="tl">
                    <a:srgbClr val="000000">
                      <a:alpha val="43137"/>
                    </a:srgbClr>
                  </a:outerShdw>
                </a:effectLst>
              </a:rPr>
            </a:br>
            <a:r>
              <a:rPr lang="en-US" sz="3200" b="1" dirty="0">
                <a:solidFill>
                  <a:schemeClr val="bg1"/>
                </a:solidFill>
                <a:effectLst>
                  <a:outerShdw blurRad="38100" dist="38100" dir="2700000" algn="tl">
                    <a:srgbClr val="000000">
                      <a:alpha val="43137"/>
                    </a:srgbClr>
                  </a:outerShdw>
                </a:effectLst>
              </a:rPr>
              <a:t/>
            </a:r>
            <a:br>
              <a:rPr lang="en-US" sz="3200" b="1" dirty="0">
                <a:solidFill>
                  <a:schemeClr val="bg1"/>
                </a:solidFill>
                <a:effectLst>
                  <a:outerShdw blurRad="38100" dist="38100" dir="2700000" algn="tl">
                    <a:srgbClr val="000000">
                      <a:alpha val="43137"/>
                    </a:srgbClr>
                  </a:outerShdw>
                </a:effectLst>
              </a:rPr>
            </a:br>
            <a:r>
              <a:rPr lang="en-US" sz="3200" b="1" dirty="0">
                <a:solidFill>
                  <a:schemeClr val="bg1"/>
                </a:solidFill>
                <a:effectLst>
                  <a:outerShdw blurRad="38100" dist="38100" dir="2700000" algn="tl">
                    <a:srgbClr val="000000">
                      <a:alpha val="43137"/>
                    </a:srgbClr>
                  </a:outerShdw>
                </a:effectLst>
              </a:rPr>
              <a:t/>
            </a:r>
            <a:br>
              <a:rPr lang="en-US" sz="3200" b="1" dirty="0">
                <a:solidFill>
                  <a:schemeClr val="bg1"/>
                </a:solidFill>
                <a:effectLst>
                  <a:outerShdw blurRad="38100" dist="38100" dir="2700000" algn="tl">
                    <a:srgbClr val="000000">
                      <a:alpha val="43137"/>
                    </a:srgbClr>
                  </a:outerShdw>
                </a:effectLst>
              </a:rPr>
            </a:br>
            <a:r>
              <a:rPr lang="en-US" sz="3200" b="1" dirty="0">
                <a:solidFill>
                  <a:schemeClr val="bg1"/>
                </a:solidFill>
                <a:effectLst>
                  <a:outerShdw blurRad="38100" dist="38100" dir="2700000" algn="tl">
                    <a:srgbClr val="000000">
                      <a:alpha val="43137"/>
                    </a:srgbClr>
                  </a:outerShdw>
                </a:effectLst>
              </a:rPr>
              <a:t/>
            </a:r>
            <a:br>
              <a:rPr lang="en-US" sz="3200" b="1" dirty="0">
                <a:solidFill>
                  <a:schemeClr val="bg1"/>
                </a:solidFill>
                <a:effectLst>
                  <a:outerShdw blurRad="38100" dist="38100" dir="2700000" algn="tl">
                    <a:srgbClr val="000000">
                      <a:alpha val="43137"/>
                    </a:srgbClr>
                  </a:outerShdw>
                </a:effectLst>
              </a:rPr>
            </a:br>
            <a:endParaRPr lang="en-US" sz="3000" spc="750" dirty="0">
              <a:solidFill>
                <a:schemeClr val="bg1"/>
              </a:solidFill>
              <a:effectLst>
                <a:outerShdw blurRad="38100" dist="38100" dir="2700000" algn="tl">
                  <a:srgbClr val="000000">
                    <a:alpha val="43137"/>
                  </a:srgbClr>
                </a:outerShdw>
              </a:effectLst>
            </a:endParaRPr>
          </a:p>
        </p:txBody>
      </p:sp>
      <p:pic>
        <p:nvPicPr>
          <p:cNvPr id="6" name="Picture 2" descr="104,115 Vision Logo Images, Stock Photos, 3D objects, &amp; Vectors |  Shutterstock">
            <a:extLst>
              <a:ext uri="{FF2B5EF4-FFF2-40B4-BE49-F238E27FC236}">
                <a16:creationId xmlns:a16="http://schemas.microsoft.com/office/drawing/2014/main" id="{AC1E5D37-02A2-65D9-17F3-AF3AC8EB6B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502"/>
          <a:stretch/>
        </p:blipFill>
        <p:spPr bwMode="auto">
          <a:xfrm>
            <a:off x="4927562" y="1536192"/>
            <a:ext cx="6154825" cy="34655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D341A75-56C2-7A52-7FA9-838F873CE91A}"/>
              </a:ext>
            </a:extLst>
          </p:cNvPr>
          <p:cNvSpPr txBox="1"/>
          <p:nvPr/>
        </p:nvSpPr>
        <p:spPr>
          <a:xfrm>
            <a:off x="6885432" y="1691640"/>
            <a:ext cx="2075688" cy="830997"/>
          </a:xfrm>
          <a:prstGeom prst="rect">
            <a:avLst/>
          </a:prstGeom>
          <a:noFill/>
        </p:spPr>
        <p:txBody>
          <a:bodyPr wrap="square" rtlCol="0">
            <a:spAutoFit/>
          </a:bodyPr>
          <a:lstStyle/>
          <a:p>
            <a:pPr algn="ctr"/>
            <a:r>
              <a:rPr lang="en-US" sz="4800" b="1" dirty="0">
                <a:solidFill>
                  <a:schemeClr val="tx2">
                    <a:lumMod val="75000"/>
                    <a:lumOff val="25000"/>
                  </a:schemeClr>
                </a:solidFill>
                <a:effectLst>
                  <a:outerShdw blurRad="38100" dist="38100" dir="2700000" algn="tl">
                    <a:srgbClr val="000000">
                      <a:alpha val="43137"/>
                    </a:srgbClr>
                  </a:outerShdw>
                </a:effectLst>
              </a:rPr>
              <a:t>2013</a:t>
            </a:r>
          </a:p>
        </p:txBody>
      </p:sp>
      <p:pic>
        <p:nvPicPr>
          <p:cNvPr id="9" name="Picture 4" descr="Give to Cohen Children's Medical Center - Northwell Health Foundation">
            <a:extLst>
              <a:ext uri="{FF2B5EF4-FFF2-40B4-BE49-F238E27FC236}">
                <a16:creationId xmlns:a16="http://schemas.microsoft.com/office/drawing/2014/main" id="{94AADA87-8BDF-7ECF-B698-33A062953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895" y="6346209"/>
            <a:ext cx="1365942" cy="351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379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87" name="Rectangle 3086">
            <a:extLst>
              <a:ext uri="{FF2B5EF4-FFF2-40B4-BE49-F238E27FC236}">
                <a16:creationId xmlns:a16="http://schemas.microsoft.com/office/drawing/2014/main" id="{010B2E9B-7C1F-4F51-B45D-B7A4DEB7A5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CF98FC3-B747-1A93-D1F6-EAA81172E1C6}"/>
              </a:ext>
            </a:extLst>
          </p:cNvPr>
          <p:cNvSpPr>
            <a:spLocks noGrp="1"/>
          </p:cNvSpPr>
          <p:nvPr>
            <p:ph type="title" idx="4294967295"/>
          </p:nvPr>
        </p:nvSpPr>
        <p:spPr>
          <a:xfrm>
            <a:off x="4489704" y="320040"/>
            <a:ext cx="6776813" cy="1554480"/>
          </a:xfrm>
        </p:spPr>
        <p:txBody>
          <a:bodyPr vert="horz" lIns="0" tIns="0" rIns="0" bIns="0" rtlCol="0" anchor="t">
            <a:normAutofit/>
          </a:bodyPr>
          <a:lstStyle/>
          <a:p>
            <a:pPr algn="ctr">
              <a:lnSpc>
                <a:spcPct val="90000"/>
              </a:lnSpc>
            </a:pPr>
            <a:r>
              <a:rPr lang="en-US" sz="3100" dirty="0">
                <a:effectLst/>
              </a:rPr>
              <a:t/>
            </a:r>
            <a:br>
              <a:rPr lang="en-US" sz="3100" dirty="0">
                <a:effectLst/>
              </a:rPr>
            </a:br>
            <a:r>
              <a:rPr lang="en-US" sz="3100" dirty="0">
                <a:solidFill>
                  <a:srgbClr val="0000FF"/>
                </a:solidFill>
                <a:effectLst/>
              </a:rPr>
              <a:t>A Compassionate Assessment &amp; A Plan</a:t>
            </a:r>
            <a:endParaRPr lang="en-US" sz="3100" dirty="0">
              <a:solidFill>
                <a:srgbClr val="0000FF"/>
              </a:solidFill>
            </a:endParaRPr>
          </a:p>
        </p:txBody>
      </p:sp>
      <p:pic>
        <p:nvPicPr>
          <p:cNvPr id="3078" name="Picture 6" descr="A blue plastic container with a hole&#10;&#10;Description automatically generated">
            <a:extLst>
              <a:ext uri="{FF2B5EF4-FFF2-40B4-BE49-F238E27FC236}">
                <a16:creationId xmlns:a16="http://schemas.microsoft.com/office/drawing/2014/main" id="{ABB2EFB4-ADCB-2A65-9F22-C77244115B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42" t="2975" r="6751" b="4258"/>
          <a:stretch/>
        </p:blipFill>
        <p:spPr bwMode="auto">
          <a:xfrm>
            <a:off x="460260" y="1019557"/>
            <a:ext cx="3331439" cy="4586726"/>
          </a:xfrm>
          <a:prstGeom prst="rect">
            <a:avLst/>
          </a:prstGeom>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0B0C797-AB42-955E-3A30-660C298850FE}"/>
              </a:ext>
            </a:extLst>
          </p:cNvPr>
          <p:cNvSpPr txBox="1"/>
          <p:nvPr/>
        </p:nvSpPr>
        <p:spPr>
          <a:xfrm>
            <a:off x="4038600" y="2020824"/>
            <a:ext cx="7818849" cy="4215384"/>
          </a:xfrm>
          <a:prstGeom prst="rect">
            <a:avLst/>
          </a:prstGeom>
        </p:spPr>
        <p:txBody>
          <a:bodyPr vert="horz" lIns="0" tIns="0" rIns="0" bIns="0" rtlCol="0" anchor="t">
            <a:normAutofit/>
          </a:bodyPr>
          <a:lstStyle/>
          <a:p>
            <a:pPr indent="-228600">
              <a:lnSpc>
                <a:spcPct val="110000"/>
              </a:lnSpc>
              <a:spcAft>
                <a:spcPts val="600"/>
              </a:spcAft>
              <a:buFont typeface="Arial" panose="020B0604020202020204" pitchFamily="34" charset="0"/>
              <a:buChar char="•"/>
            </a:pPr>
            <a:endParaRPr lang="en-US" sz="1400" b="1" dirty="0">
              <a:effectLst/>
            </a:endParaRPr>
          </a:p>
          <a:p>
            <a:pPr marL="457200" indent="-228600">
              <a:lnSpc>
                <a:spcPct val="110000"/>
              </a:lnSpc>
              <a:spcAft>
                <a:spcPts val="600"/>
              </a:spcAft>
              <a:buFont typeface="Arial" panose="020B0604020202020204" pitchFamily="34" charset="0"/>
              <a:buChar char="•"/>
            </a:pPr>
            <a:r>
              <a:rPr lang="en-US" sz="2000" b="1" dirty="0">
                <a:solidFill>
                  <a:srgbClr val="0000FF"/>
                </a:solidFill>
              </a:rPr>
              <a:t>2012 Developed</a:t>
            </a:r>
            <a:r>
              <a:rPr lang="en-US" sz="2000" b="1" dirty="0">
                <a:solidFill>
                  <a:srgbClr val="0000FF"/>
                </a:solidFill>
                <a:effectLst/>
              </a:rPr>
              <a:t> a business plan/</a:t>
            </a:r>
            <a:r>
              <a:rPr lang="en-US" sz="2000" b="1" dirty="0">
                <a:solidFill>
                  <a:srgbClr val="0000FF"/>
                </a:solidFill>
              </a:rPr>
              <a:t>presented it to executive leadership </a:t>
            </a:r>
            <a:endParaRPr lang="en-US" sz="2000" b="1" dirty="0">
              <a:solidFill>
                <a:srgbClr val="0000FF"/>
              </a:solidFill>
              <a:effectLst/>
            </a:endParaRPr>
          </a:p>
          <a:p>
            <a:pPr marL="457200" indent="-228600">
              <a:lnSpc>
                <a:spcPct val="110000"/>
              </a:lnSpc>
              <a:spcAft>
                <a:spcPts val="600"/>
              </a:spcAft>
              <a:buFont typeface="Arial" panose="020B0604020202020204" pitchFamily="34" charset="0"/>
              <a:buChar char="•"/>
            </a:pPr>
            <a:r>
              <a:rPr lang="en-US" sz="2000" b="1" dirty="0">
                <a:solidFill>
                  <a:srgbClr val="0000FF"/>
                </a:solidFill>
              </a:rPr>
              <a:t>2013 Equipment was ordered  </a:t>
            </a:r>
          </a:p>
          <a:p>
            <a:pPr marL="457200" indent="-228600">
              <a:lnSpc>
                <a:spcPct val="110000"/>
              </a:lnSpc>
              <a:spcAft>
                <a:spcPts val="600"/>
              </a:spcAft>
              <a:buFont typeface="Arial" panose="020B0604020202020204" pitchFamily="34" charset="0"/>
              <a:buChar char="•"/>
            </a:pPr>
            <a:r>
              <a:rPr lang="en-US" sz="2000" b="1" dirty="0">
                <a:solidFill>
                  <a:srgbClr val="0000FF"/>
                </a:solidFill>
              </a:rPr>
              <a:t>2013 Time split between NICU and Caregiver program</a:t>
            </a:r>
          </a:p>
          <a:p>
            <a:pPr marL="457200" indent="-228600">
              <a:lnSpc>
                <a:spcPct val="110000"/>
              </a:lnSpc>
              <a:spcAft>
                <a:spcPts val="600"/>
              </a:spcAft>
              <a:buFont typeface="Arial" panose="020B0604020202020204" pitchFamily="34" charset="0"/>
              <a:buChar char="•"/>
            </a:pPr>
            <a:r>
              <a:rPr lang="en-US" sz="2000" b="1" dirty="0">
                <a:solidFill>
                  <a:srgbClr val="0000FF"/>
                </a:solidFill>
              </a:rPr>
              <a:t>2013 Per diem holistic nurse brought onboard – Elizabeth</a:t>
            </a:r>
          </a:p>
          <a:p>
            <a:pPr marL="457200" indent="-228600">
              <a:lnSpc>
                <a:spcPct val="110000"/>
              </a:lnSpc>
              <a:spcAft>
                <a:spcPts val="600"/>
              </a:spcAft>
              <a:buFont typeface="Arial" panose="020B0604020202020204" pitchFamily="34" charset="0"/>
              <a:buChar char="•"/>
            </a:pPr>
            <a:r>
              <a:rPr lang="en-US" sz="2000" b="1" dirty="0">
                <a:solidFill>
                  <a:srgbClr val="0000FF"/>
                </a:solidFill>
              </a:rPr>
              <a:t>2013 </a:t>
            </a:r>
            <a:r>
              <a:rPr lang="en-US" sz="2000" b="1" i="1" dirty="0">
                <a:solidFill>
                  <a:srgbClr val="0000FF"/>
                </a:solidFill>
              </a:rPr>
              <a:t>Caregiver Program </a:t>
            </a:r>
            <a:r>
              <a:rPr lang="en-US" sz="2000" b="1" dirty="0">
                <a:solidFill>
                  <a:srgbClr val="0000FF"/>
                </a:solidFill>
              </a:rPr>
              <a:t>was initiated  </a:t>
            </a:r>
          </a:p>
          <a:p>
            <a:pPr marL="457200" indent="-228600">
              <a:lnSpc>
                <a:spcPct val="110000"/>
              </a:lnSpc>
              <a:spcAft>
                <a:spcPts val="600"/>
              </a:spcAft>
              <a:buFont typeface="Arial" panose="020B0604020202020204" pitchFamily="34" charset="0"/>
              <a:buChar char="•"/>
            </a:pPr>
            <a:r>
              <a:rPr lang="en-US" sz="2000" b="1" dirty="0">
                <a:solidFill>
                  <a:srgbClr val="0000FF"/>
                </a:solidFill>
              </a:rPr>
              <a:t>2013 Temporary Room on 4th floor, then “</a:t>
            </a:r>
            <a:r>
              <a:rPr lang="en-US" sz="2000" b="1" i="1" dirty="0">
                <a:solidFill>
                  <a:srgbClr val="0000FF"/>
                </a:solidFill>
              </a:rPr>
              <a:t>Took Holistic on the Road</a:t>
            </a:r>
            <a:r>
              <a:rPr lang="en-US" sz="2000" b="1" dirty="0">
                <a:solidFill>
                  <a:srgbClr val="0000FF"/>
                </a:solidFill>
              </a:rPr>
              <a:t>“</a:t>
            </a:r>
          </a:p>
          <a:p>
            <a:pPr marL="457200" indent="-228600">
              <a:lnSpc>
                <a:spcPct val="110000"/>
              </a:lnSpc>
              <a:spcAft>
                <a:spcPts val="600"/>
              </a:spcAft>
              <a:buFont typeface="Arial" panose="020B0604020202020204" pitchFamily="34" charset="0"/>
              <a:buChar char="•"/>
            </a:pPr>
            <a:r>
              <a:rPr lang="en-US" sz="2000" b="1" dirty="0">
                <a:solidFill>
                  <a:srgbClr val="0000FF"/>
                </a:solidFill>
              </a:rPr>
              <a:t>2014 Volunteer Reiki Practitioner Marylou joined our team</a:t>
            </a:r>
            <a:endParaRPr lang="en-US" sz="2000" b="1" dirty="0">
              <a:solidFill>
                <a:srgbClr val="0000FF"/>
              </a:solidFill>
              <a:effectLst/>
            </a:endParaRPr>
          </a:p>
          <a:p>
            <a:pPr marL="285750" indent="-228600">
              <a:lnSpc>
                <a:spcPct val="110000"/>
              </a:lnSpc>
              <a:spcAft>
                <a:spcPts val="600"/>
              </a:spcAft>
              <a:buFont typeface="Arial" panose="020B0604020202020204" pitchFamily="34" charset="0"/>
              <a:buChar char="•"/>
            </a:pPr>
            <a:endParaRPr lang="en-US" sz="1400" dirty="0"/>
          </a:p>
          <a:p>
            <a:pPr marL="285750" indent="-228600">
              <a:lnSpc>
                <a:spcPct val="110000"/>
              </a:lnSpc>
              <a:spcAft>
                <a:spcPts val="600"/>
              </a:spcAft>
              <a:buFont typeface="Arial" panose="020B0604020202020204" pitchFamily="34" charset="0"/>
              <a:buChar char="•"/>
            </a:pPr>
            <a:endParaRPr lang="en-US" sz="1400" dirty="0"/>
          </a:p>
        </p:txBody>
      </p:sp>
      <p:sp>
        <p:nvSpPr>
          <p:cNvPr id="3089" name="Rectangle 3088">
            <a:extLst>
              <a:ext uri="{FF2B5EF4-FFF2-40B4-BE49-F238E27FC236}">
                <a16:creationId xmlns:a16="http://schemas.microsoft.com/office/drawing/2014/main" id="{09EF05D6-F04B-4F92-9224-92BDFB098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0800"/>
            <a:ext cx="12191999" cy="457198"/>
          </a:xfrm>
          <a:prstGeom prst="rect">
            <a:avLst/>
          </a:prstGeom>
          <a:gradFill>
            <a:gsLst>
              <a:gs pos="0">
                <a:schemeClr val="accent2"/>
              </a:gs>
              <a:gs pos="100000">
                <a:schemeClr val="accent6">
                  <a:lumMod val="75000"/>
                  <a:alpha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1" name="Rectangle 3090">
            <a:extLst>
              <a:ext uri="{FF2B5EF4-FFF2-40B4-BE49-F238E27FC236}">
                <a16:creationId xmlns:a16="http://schemas.microsoft.com/office/drawing/2014/main" id="{4B50AB73-5D4A-48BB-9E44-1BE4C17E2A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8"/>
            <a:ext cx="8153396" cy="448831"/>
          </a:xfrm>
          <a:prstGeom prst="rect">
            <a:avLst/>
          </a:prstGeom>
          <a:gradFill>
            <a:gsLst>
              <a:gs pos="0">
                <a:schemeClr val="accent5">
                  <a:alpha val="5000"/>
                </a:schemeClr>
              </a:gs>
              <a:gs pos="99000">
                <a:schemeClr val="accent5">
                  <a:alpha val="72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Give to Cohen Children's Medical Center - Northwell Health Foundation">
            <a:extLst>
              <a:ext uri="{FF2B5EF4-FFF2-40B4-BE49-F238E27FC236}">
                <a16:creationId xmlns:a16="http://schemas.microsoft.com/office/drawing/2014/main" id="{A4246DC7-D7E9-2F84-245E-DB3ACAB31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1507" y="6437204"/>
            <a:ext cx="1365942" cy="3512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03407B-5020-44C8-704D-50C364F5BC19}"/>
              </a:ext>
            </a:extLst>
          </p:cNvPr>
          <p:cNvSpPr txBox="1"/>
          <p:nvPr/>
        </p:nvSpPr>
        <p:spPr>
          <a:xfrm>
            <a:off x="960120" y="3630168"/>
            <a:ext cx="2844275" cy="369332"/>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Holistic Services on Wheels</a:t>
            </a:r>
          </a:p>
        </p:txBody>
      </p:sp>
    </p:spTree>
    <p:extLst>
      <p:ext uri="{BB962C8B-B14F-4D97-AF65-F5344CB8AC3E}">
        <p14:creationId xmlns:p14="http://schemas.microsoft.com/office/powerpoint/2010/main" val="4001706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33">
            <a:extLst>
              <a:ext uri="{FF2B5EF4-FFF2-40B4-BE49-F238E27FC236}">
                <a16:creationId xmlns:a16="http://schemas.microsoft.com/office/drawing/2014/main" id="{1B15ED52-F352-441B-82BF-E0EA34836D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A7AA9-5D0A-F9E9-9AB0-095FA89B1D5B}"/>
              </a:ext>
            </a:extLst>
          </p:cNvPr>
          <p:cNvSpPr>
            <a:spLocks noGrp="1"/>
          </p:cNvSpPr>
          <p:nvPr>
            <p:ph type="title"/>
          </p:nvPr>
        </p:nvSpPr>
        <p:spPr>
          <a:xfrm>
            <a:off x="118872" y="0"/>
            <a:ext cx="7996428" cy="996696"/>
          </a:xfrm>
        </p:spPr>
        <p:txBody>
          <a:bodyPr vert="horz" lIns="0" tIns="0" rIns="0" bIns="0" rtlCol="0" anchor="b">
            <a:normAutofit fontScale="90000"/>
          </a:bodyPr>
          <a:lstStyle/>
          <a:p>
            <a:pPr algn="ctr">
              <a:lnSpc>
                <a:spcPct val="90000"/>
              </a:lnSpc>
            </a:pPr>
            <a:r>
              <a:rPr lang="en-US" sz="3100" dirty="0">
                <a:solidFill>
                  <a:schemeClr val="tx1"/>
                </a:solidFill>
              </a:rPr>
              <a:t> </a:t>
            </a:r>
            <a:br>
              <a:rPr lang="en-US" sz="3100" dirty="0">
                <a:solidFill>
                  <a:schemeClr val="tx1"/>
                </a:solidFill>
              </a:rPr>
            </a:br>
            <a:r>
              <a:rPr lang="en-US" sz="2900" dirty="0">
                <a:solidFill>
                  <a:srgbClr val="002060"/>
                </a:solidFill>
              </a:rPr>
              <a:t>Feedback From the </a:t>
            </a:r>
            <a:br>
              <a:rPr lang="en-US" sz="2900" dirty="0">
                <a:solidFill>
                  <a:srgbClr val="002060"/>
                </a:solidFill>
              </a:rPr>
            </a:br>
            <a:r>
              <a:rPr lang="en-US" sz="2900" dirty="0">
                <a:solidFill>
                  <a:srgbClr val="002060"/>
                </a:solidFill>
              </a:rPr>
              <a:t>Family Caregivers and the Staff</a:t>
            </a:r>
          </a:p>
        </p:txBody>
      </p:sp>
      <p:sp>
        <p:nvSpPr>
          <p:cNvPr id="3" name="Content Placeholder 2">
            <a:extLst>
              <a:ext uri="{FF2B5EF4-FFF2-40B4-BE49-F238E27FC236}">
                <a16:creationId xmlns:a16="http://schemas.microsoft.com/office/drawing/2014/main" id="{C35A02AB-AAAB-5B1A-CD82-4E457A02B05E}"/>
              </a:ext>
            </a:extLst>
          </p:cNvPr>
          <p:cNvSpPr>
            <a:spLocks/>
          </p:cNvSpPr>
          <p:nvPr/>
        </p:nvSpPr>
        <p:spPr>
          <a:xfrm>
            <a:off x="118872" y="1225296"/>
            <a:ext cx="7799832" cy="4969958"/>
          </a:xfrm>
          <a:prstGeom prst="rect">
            <a:avLst/>
          </a:prstGeom>
        </p:spPr>
        <p:txBody>
          <a:bodyPr vert="horz" lIns="0" tIns="0" rIns="0" bIns="0" rtlCol="0">
            <a:normAutofit fontScale="92500" lnSpcReduction="10000"/>
          </a:bodyPr>
          <a:lstStyle/>
          <a:p>
            <a:pPr marL="21717" algn="ctr">
              <a:lnSpc>
                <a:spcPct val="110000"/>
              </a:lnSpc>
            </a:pPr>
            <a:r>
              <a:rPr lang="en-US" sz="2000" b="1" dirty="0">
                <a:solidFill>
                  <a:srgbClr val="002060"/>
                </a:solidFill>
              </a:rPr>
              <a:t>“As a parent who felt the stress of my son’s brain surgery, </a:t>
            </a:r>
          </a:p>
          <a:p>
            <a:pPr marL="21717" algn="ctr">
              <a:lnSpc>
                <a:spcPct val="110000"/>
              </a:lnSpc>
            </a:pPr>
            <a:r>
              <a:rPr lang="en-US" sz="2000" b="1" dirty="0">
                <a:solidFill>
                  <a:srgbClr val="002060"/>
                </a:solidFill>
              </a:rPr>
              <a:t>I search for ways to give me strength and faith. </a:t>
            </a:r>
          </a:p>
          <a:p>
            <a:pPr marL="21717" algn="ctr">
              <a:lnSpc>
                <a:spcPct val="110000"/>
              </a:lnSpc>
            </a:pPr>
            <a:r>
              <a:rPr lang="en-US" sz="2000" b="1" dirty="0">
                <a:solidFill>
                  <a:srgbClr val="002060"/>
                </a:solidFill>
              </a:rPr>
              <a:t>Right now, I feel so cared for as a parent.” </a:t>
            </a:r>
          </a:p>
          <a:p>
            <a:pPr marL="21717" algn="ctr">
              <a:lnSpc>
                <a:spcPct val="110000"/>
              </a:lnSpc>
            </a:pPr>
            <a:endParaRPr lang="en-US" sz="2000" b="1" dirty="0">
              <a:solidFill>
                <a:srgbClr val="002060"/>
              </a:solidFill>
            </a:endParaRPr>
          </a:p>
          <a:p>
            <a:pPr marL="21717" algn="ctr">
              <a:lnSpc>
                <a:spcPct val="110000"/>
              </a:lnSpc>
            </a:pPr>
            <a:r>
              <a:rPr lang="en-US" sz="2000" b="1" dirty="0">
                <a:solidFill>
                  <a:srgbClr val="002060"/>
                </a:solidFill>
              </a:rPr>
              <a:t>“I was truly listened to. The chair massage was so calming. Thank you.”</a:t>
            </a:r>
          </a:p>
          <a:p>
            <a:pPr marL="21717" algn="ctr">
              <a:lnSpc>
                <a:spcPct val="110000"/>
              </a:lnSpc>
            </a:pPr>
            <a:endParaRPr lang="en-US" sz="2000" b="1" dirty="0">
              <a:solidFill>
                <a:srgbClr val="002060"/>
              </a:solidFill>
            </a:endParaRPr>
          </a:p>
          <a:p>
            <a:pPr marL="21717" algn="ctr">
              <a:lnSpc>
                <a:spcPct val="110000"/>
              </a:lnSpc>
            </a:pPr>
            <a:r>
              <a:rPr lang="en-US" sz="2000" b="1" dirty="0">
                <a:solidFill>
                  <a:srgbClr val="002060"/>
                </a:solidFill>
              </a:rPr>
              <a:t>“This is the most relaxed I’ve been since my son was admitted five weeks ago.” </a:t>
            </a:r>
          </a:p>
          <a:p>
            <a:pPr marL="21717" algn="ctr">
              <a:lnSpc>
                <a:spcPct val="110000"/>
              </a:lnSpc>
            </a:pPr>
            <a:endParaRPr lang="en-US" sz="2000" b="1" dirty="0">
              <a:solidFill>
                <a:srgbClr val="002060"/>
              </a:solidFill>
            </a:endParaRPr>
          </a:p>
          <a:p>
            <a:pPr marL="21717" algn="ctr">
              <a:lnSpc>
                <a:spcPct val="110000"/>
              </a:lnSpc>
            </a:pPr>
            <a:r>
              <a:rPr lang="en-US" sz="2000" b="1" dirty="0">
                <a:solidFill>
                  <a:srgbClr val="002060"/>
                </a:solidFill>
              </a:rPr>
              <a:t>“I can’t believe how much my stress went down in just 15 minutes.” </a:t>
            </a:r>
          </a:p>
          <a:p>
            <a:pPr indent="-228600" algn="ctr">
              <a:lnSpc>
                <a:spcPct val="110000"/>
              </a:lnSpc>
              <a:buFont typeface="Arial" panose="020B0604020202020204" pitchFamily="34" charset="0"/>
              <a:buChar char="•"/>
            </a:pPr>
            <a:endParaRPr lang="en-US" sz="2000" b="1" dirty="0">
              <a:solidFill>
                <a:srgbClr val="002060"/>
              </a:solidFill>
            </a:endParaRPr>
          </a:p>
          <a:p>
            <a:pPr marL="21717" algn="ctr">
              <a:lnSpc>
                <a:spcPct val="110000"/>
              </a:lnSpc>
              <a:spcAft>
                <a:spcPts val="584"/>
              </a:spcAft>
            </a:pPr>
            <a:r>
              <a:rPr lang="en-US" sz="2000" b="1" dirty="0">
                <a:solidFill>
                  <a:srgbClr val="002060"/>
                </a:solidFill>
              </a:rPr>
              <a:t>“A moment’s peace in the midst of all this stress and chaos.” </a:t>
            </a:r>
          </a:p>
          <a:p>
            <a:pPr algn="ctr">
              <a:lnSpc>
                <a:spcPct val="110000"/>
              </a:lnSpc>
              <a:spcAft>
                <a:spcPts val="584"/>
              </a:spcAft>
            </a:pPr>
            <a:r>
              <a:rPr lang="en-US" sz="2000" b="1" dirty="0">
                <a:solidFill>
                  <a:srgbClr val="002060"/>
                </a:solidFill>
              </a:rPr>
              <a:t>                                          </a:t>
            </a:r>
          </a:p>
          <a:p>
            <a:pPr algn="ctr">
              <a:lnSpc>
                <a:spcPct val="110000"/>
              </a:lnSpc>
              <a:spcAft>
                <a:spcPts val="584"/>
              </a:spcAft>
            </a:pPr>
            <a:r>
              <a:rPr lang="en-US" sz="2000" b="1" dirty="0">
                <a:solidFill>
                  <a:srgbClr val="002060"/>
                </a:solidFill>
              </a:rPr>
              <a:t>Staff</a:t>
            </a:r>
          </a:p>
          <a:p>
            <a:pPr algn="ctr">
              <a:lnSpc>
                <a:spcPct val="110000"/>
              </a:lnSpc>
              <a:spcAft>
                <a:spcPts val="584"/>
              </a:spcAft>
            </a:pPr>
            <a:r>
              <a:rPr lang="en-US" sz="2000" b="1" dirty="0">
                <a:solidFill>
                  <a:srgbClr val="002060"/>
                </a:solidFill>
              </a:rPr>
              <a:t>“This is unbelievable. I feel so valued” </a:t>
            </a:r>
          </a:p>
          <a:p>
            <a:pPr indent="-228600">
              <a:lnSpc>
                <a:spcPct val="110000"/>
              </a:lnSpc>
              <a:spcAft>
                <a:spcPts val="584"/>
              </a:spcAft>
              <a:buFont typeface="Arial" panose="020B0604020202020204" pitchFamily="34" charset="0"/>
              <a:buChar char="•"/>
            </a:pPr>
            <a:endParaRPr lang="en-US" sz="1400" b="1" dirty="0">
              <a:effectLst>
                <a:outerShdw blurRad="38100" dist="38100" dir="2700000" algn="tl">
                  <a:srgbClr val="000000">
                    <a:alpha val="43137"/>
                  </a:srgbClr>
                </a:outerShdw>
              </a:effectLst>
            </a:endParaRPr>
          </a:p>
          <a:p>
            <a:pPr indent="-228600">
              <a:lnSpc>
                <a:spcPct val="110000"/>
              </a:lnSpc>
              <a:buFont typeface="Arial" panose="020B0604020202020204" pitchFamily="34" charset="0"/>
              <a:buChar char="•"/>
            </a:pPr>
            <a:endParaRPr lang="en-US" sz="1400" dirty="0"/>
          </a:p>
        </p:txBody>
      </p:sp>
      <p:sp>
        <p:nvSpPr>
          <p:cNvPr id="36" name="Rectangle 35">
            <a:extLst>
              <a:ext uri="{FF2B5EF4-FFF2-40B4-BE49-F238E27FC236}">
                <a16:creationId xmlns:a16="http://schemas.microsoft.com/office/drawing/2014/main" id="{61707E60-CEC9-4661-AA82-69242EB4BD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F035CD8-AE30-4146-96F2-036B0CE5E4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ow To Be At Peace With Yourself - The Joy Within">
            <a:extLst>
              <a:ext uri="{FF2B5EF4-FFF2-40B4-BE49-F238E27FC236}">
                <a16:creationId xmlns:a16="http://schemas.microsoft.com/office/drawing/2014/main" id="{C0C84C10-683B-DEBA-9BA0-B60AD2CEF8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158" r="14115" b="-1"/>
          <a:stretch/>
        </p:blipFill>
        <p:spPr bwMode="auto">
          <a:xfrm>
            <a:off x="8115300" y="-12515"/>
            <a:ext cx="4076700" cy="64186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ive to Cohen Children's Medical Center - Northwell Health Foundation">
            <a:extLst>
              <a:ext uri="{FF2B5EF4-FFF2-40B4-BE49-F238E27FC236}">
                <a16:creationId xmlns:a16="http://schemas.microsoft.com/office/drawing/2014/main" id="{683D2EE6-E13E-762B-C884-8E20A6CEF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102" y="6479161"/>
            <a:ext cx="998398" cy="256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88014"/>
      </p:ext>
    </p:extLst>
  </p:cSld>
  <p:clrMapOvr>
    <a:masterClrMapping/>
  </p:clrMapOvr>
</p:sld>
</file>

<file path=ppt/theme/theme1.xml><?xml version="1.0" encoding="utf-8"?>
<a:theme xmlns:a="http://schemas.openxmlformats.org/drawingml/2006/main" name="GradientRiseVTI">
  <a:themeElements>
    <a:clrScheme name="GradientRise">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9341b00-86d7-4134-9192-b2e0f5a2b8d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1E98CE5ACA2542AA6FC3900FFBA9D1" ma:contentTypeVersion="10" ma:contentTypeDescription="Create a new document." ma:contentTypeScope="" ma:versionID="e835c721e71512982be2ca8bba7cbb9a">
  <xsd:schema xmlns:xsd="http://www.w3.org/2001/XMLSchema" xmlns:xs="http://www.w3.org/2001/XMLSchema" xmlns:p="http://schemas.microsoft.com/office/2006/metadata/properties" xmlns:ns3="49341b00-86d7-4134-9192-b2e0f5a2b8d9" xmlns:ns4="14ed700e-7569-4b0a-9159-58f7dffc3a77" targetNamespace="http://schemas.microsoft.com/office/2006/metadata/properties" ma:root="true" ma:fieldsID="f00d7b27a09810fcb64fdd9251c8539e" ns3:_="" ns4:_="">
    <xsd:import namespace="49341b00-86d7-4134-9192-b2e0f5a2b8d9"/>
    <xsd:import namespace="14ed700e-7569-4b0a-9159-58f7dffc3a77"/>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LengthInSeconds" minOccurs="0"/>
                <xsd:element ref="ns3:MediaServiceAutoKeyPoints" minOccurs="0"/>
                <xsd:element ref="ns3:MediaServiceKeyPoint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341b00-86d7-4134-9192-b2e0f5a2b8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_activity" ma:index="17"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4ed700e-7569-4b0a-9159-58f7dffc3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C34F05-184A-4110-BF33-50393A5D7040}">
  <ds:schemaRefs>
    <ds:schemaRef ds:uri="http://www.w3.org/XML/1998/namespace"/>
    <ds:schemaRef ds:uri="http://purl.org/dc/dcmitype/"/>
    <ds:schemaRef ds:uri="http://schemas.microsoft.com/office/2006/documentManagement/types"/>
    <ds:schemaRef ds:uri="http://schemas.openxmlformats.org/package/2006/metadata/core-properties"/>
    <ds:schemaRef ds:uri="http://purl.org/dc/elements/1.1/"/>
    <ds:schemaRef ds:uri="49341b00-86d7-4134-9192-b2e0f5a2b8d9"/>
    <ds:schemaRef ds:uri="http://schemas.microsoft.com/office/2006/metadata/properties"/>
    <ds:schemaRef ds:uri="14ed700e-7569-4b0a-9159-58f7dffc3a77"/>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74449C5C-EE4F-431E-A018-509F2A9F7EE6}">
  <ds:schemaRefs>
    <ds:schemaRef ds:uri="http://schemas.microsoft.com/sharepoint/v3/contenttype/forms"/>
  </ds:schemaRefs>
</ds:datastoreItem>
</file>

<file path=customXml/itemProps3.xml><?xml version="1.0" encoding="utf-8"?>
<ds:datastoreItem xmlns:ds="http://schemas.openxmlformats.org/officeDocument/2006/customXml" ds:itemID="{79CF3FD6-B13B-4E09-A6E1-0099A86E4BEB}">
  <ds:schemaRefs>
    <ds:schemaRef ds:uri="14ed700e-7569-4b0a-9159-58f7dffc3a77"/>
    <ds:schemaRef ds:uri="49341b00-86d7-4134-9192-b2e0f5a2b8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3191</TotalTime>
  <Words>2270</Words>
  <Application>Microsoft Office PowerPoint</Application>
  <PresentationFormat>Widescreen</PresentationFormat>
  <Paragraphs>311</Paragraphs>
  <Slides>47</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Aharoni</vt:lpstr>
      <vt:lpstr>Arial</vt:lpstr>
      <vt:lpstr>Calibri</vt:lpstr>
      <vt:lpstr>Lato</vt:lpstr>
      <vt:lpstr>Lato Medium</vt:lpstr>
      <vt:lpstr>Segoe UI</vt:lpstr>
      <vt:lpstr>Symbol</vt:lpstr>
      <vt:lpstr>Times New Roman</vt:lpstr>
      <vt:lpstr>Tw Cen MT</vt:lpstr>
      <vt:lpstr>Tw Cen MT</vt:lpstr>
      <vt:lpstr>Wingdings 3</vt:lpstr>
      <vt:lpstr>GradientRiseVTI</vt:lpstr>
      <vt:lpstr>Holistic Services in  An Acute Care  Hospital setting    A Ten-Year Journey from  Vision to Culture Change </vt:lpstr>
      <vt:lpstr>Objectives</vt:lpstr>
      <vt:lpstr>Cohen Children’s Medical Center   A Division of Northwell Health</vt:lpstr>
      <vt:lpstr>Our team</vt:lpstr>
      <vt:lpstr>PowerPoint Presentation</vt:lpstr>
      <vt:lpstr>PowerPoint Presentation</vt:lpstr>
      <vt:lpstr>Why The Program Was Created   We Can Do Better for Our Family Caregivers…    </vt:lpstr>
      <vt:lpstr> A Compassionate Assessment &amp; A Plan</vt:lpstr>
      <vt:lpstr>  Feedback From the  Family Caregivers and the Staff</vt:lpstr>
      <vt:lpstr>   the Serenity suite  </vt:lpstr>
      <vt:lpstr> </vt:lpstr>
      <vt:lpstr>AMMA Massage</vt:lpstr>
      <vt:lpstr>Meditation                    </vt:lpstr>
      <vt:lpstr>PowerPoint Presentation</vt:lpstr>
      <vt:lpstr>           Reflexology          </vt:lpstr>
      <vt:lpstr>   SUPPORTIVE Listening</vt:lpstr>
      <vt:lpstr>PowerPoint Presentation</vt:lpstr>
      <vt:lpstr>PowerPoint Presentation</vt:lpstr>
      <vt:lpstr>PowerPoint Presentation</vt:lpstr>
      <vt:lpstr>  OVERVIEW OF OUR In Room/In Patient  Holistic Program  </vt:lpstr>
      <vt:lpstr>   In-Room/In-Patient Program Challenges</vt:lpstr>
      <vt:lpstr>Total Number  of Holistic Sessions Provide Through Our  In-Room/In-Patient Program 2023</vt:lpstr>
      <vt:lpstr>How Do We  Get Our Referrals?</vt:lpstr>
      <vt:lpstr>Palliative Diagnoses at CCMC </vt:lpstr>
      <vt:lpstr>PowerPoint Presentation</vt:lpstr>
      <vt:lpstr>Culture Change Is About changing mindsets and attitudes </vt:lpstr>
      <vt:lpstr>Weekly Restoration Newsletter</vt:lpstr>
      <vt:lpstr>PowerPoint Presentation</vt:lpstr>
      <vt:lpstr>PowerPoint Presentation</vt:lpstr>
      <vt:lpstr>PowerPoint Presentation</vt:lpstr>
      <vt:lpstr>PowerPoint Presentation</vt:lpstr>
      <vt:lpstr>Recharge Room </vt:lpstr>
      <vt:lpstr>PowerPoint Presentation</vt:lpstr>
      <vt:lpstr>Grant Research Published by the Beryl Institute in March 2023</vt:lpstr>
      <vt:lpstr>PowerPoint Presentation</vt:lpstr>
      <vt:lpstr>PowerPoint Presentation</vt:lpstr>
      <vt:lpstr>PowerPoint Presentation</vt:lpstr>
      <vt:lpstr>Holistic Instagram Page</vt:lpstr>
      <vt:lpstr>Strategic Partnership with   the Ryan Seacrest Studio</vt:lpstr>
      <vt:lpstr>PowerPoint Presentation</vt:lpstr>
      <vt:lpstr>PowerPoint Presentation</vt:lpstr>
      <vt:lpstr>What Were the Milestones that Signaled Culture Change Along the Way?</vt:lpstr>
      <vt:lpstr>Lessons Learned</vt:lpstr>
      <vt:lpstr>PowerPoint Presentation</vt:lpstr>
      <vt:lpstr>PowerPoint Presentation</vt:lpstr>
      <vt:lpstr>References</vt:lpstr>
      <vt:lpstr>American Holistic Nurses Association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Cohen’s Medical Center  Holistic Services</dc:title>
  <dc:creator>Joanne</dc:creator>
  <cp:lastModifiedBy>Lou Cino</cp:lastModifiedBy>
  <cp:revision>446</cp:revision>
  <cp:lastPrinted>2024-05-14T15:16:26Z</cp:lastPrinted>
  <dcterms:created xsi:type="dcterms:W3CDTF">2022-09-12T17:55:31Z</dcterms:created>
  <dcterms:modified xsi:type="dcterms:W3CDTF">2024-05-14T15:18:11Z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0x0101001F1E98CE5ACA2542AA6FC3900FFBA9D1</vt:lpwstr>
  </property>
</Properties>
</file>